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embedTrueTypeFonts="1">
  <p:sldMasterIdLst>
    <p:sldMasterId id="2147483648" r:id="rId1"/>
  </p:sldMasterIdLst>
  <p:notesMasterIdLst>
    <p:notesMasterId r:id="rId25"/>
  </p:notesMasterIdLst>
  <p:sldIdLst>
    <p:sldId id="256" r:id="rId2"/>
    <p:sldId id="259" r:id="rId3"/>
    <p:sldId id="283" r:id="rId4"/>
    <p:sldId id="285" r:id="rId5"/>
    <p:sldId id="284" r:id="rId6"/>
    <p:sldId id="305" r:id="rId7"/>
    <p:sldId id="286" r:id="rId8"/>
    <p:sldId id="287" r:id="rId9"/>
    <p:sldId id="288" r:id="rId10"/>
    <p:sldId id="304" r:id="rId11"/>
    <p:sldId id="290" r:id="rId12"/>
    <p:sldId id="293" r:id="rId13"/>
    <p:sldId id="294" r:id="rId14"/>
    <p:sldId id="295" r:id="rId15"/>
    <p:sldId id="296" r:id="rId16"/>
    <p:sldId id="297" r:id="rId17"/>
    <p:sldId id="298" r:id="rId18"/>
    <p:sldId id="300" r:id="rId19"/>
    <p:sldId id="301" r:id="rId20"/>
    <p:sldId id="302" r:id="rId21"/>
    <p:sldId id="299" r:id="rId22"/>
    <p:sldId id="291" r:id="rId23"/>
    <p:sldId id="303" r:id="rId24"/>
  </p:sldIdLst>
  <p:sldSz cx="9906000" cy="6858000" type="A4"/>
  <p:notesSz cx="6797675" cy="9926638"/>
  <p:embeddedFontLst>
    <p:embeddedFont>
      <p:font typeface="Modern H Medium" pitchFamily="34" charset="-128"/>
      <p:regular r:id="rId26"/>
    </p:embeddedFont>
  </p:embeddedFontLst>
  <p:defaultTextStyle>
    <a:defPPr>
      <a:defRPr lang="ru-RU"/>
    </a:defPPr>
    <a:lvl1pPr marL="0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8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96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45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92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40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8145D91F-66C7-4381-A99E-8D099BD21200}">
          <p14:sldIdLst>
            <p14:sldId id="256"/>
            <p14:sldId id="259"/>
            <p14:sldId id="283"/>
            <p14:sldId id="285"/>
            <p14:sldId id="284"/>
            <p14:sldId id="305"/>
            <p14:sldId id="286"/>
            <p14:sldId id="287"/>
            <p14:sldId id="288"/>
            <p14:sldId id="304"/>
            <p14:sldId id="290"/>
            <p14:sldId id="293"/>
            <p14:sldId id="294"/>
            <p14:sldId id="295"/>
            <p14:sldId id="296"/>
            <p14:sldId id="297"/>
            <p14:sldId id="298"/>
            <p14:sldId id="300"/>
            <p14:sldId id="301"/>
            <p14:sldId id="302"/>
            <p14:sldId id="299"/>
            <p14:sldId id="291"/>
            <p14:sldId id="30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DCD3"/>
    <a:srgbClr val="A36B4F"/>
    <a:srgbClr val="002C5F"/>
    <a:srgbClr val="E63312"/>
    <a:srgbClr val="AACAE6"/>
    <a:srgbClr val="F6F3F2"/>
    <a:srgbClr val="00AAD2"/>
    <a:srgbClr val="0000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1302" y="-90"/>
      </p:cViewPr>
      <p:guideLst>
        <p:guide orient="horz" pos="2160"/>
        <p:guide pos="31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gif>
</file>

<file path=ppt/media/image4.gif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yundai Sans Text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yundai Sans Text" pitchFamily="34" charset="0"/>
              </a:defRPr>
            </a:lvl1pPr>
          </a:lstStyle>
          <a:p>
            <a:fld id="{AEC86CA4-5474-493C-8521-166855B5DA56}" type="datetimeFigureOut">
              <a:rPr lang="ru-RU" smtClean="0"/>
              <a:pPr/>
              <a:t>20.02.2019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711200" y="744538"/>
            <a:ext cx="53752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yundai Sans Text" pitchFamily="34" charset="0"/>
              </a:defRPr>
            </a:lvl1pPr>
          </a:lstStyle>
          <a:p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yundai Sans Text" pitchFamily="34" charset="0"/>
              </a:defRPr>
            </a:lvl1pPr>
          </a:lstStyle>
          <a:p>
            <a:fld id="{901C232C-6B0C-44E9-9B13-ACA77936A56E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00101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96" rtl="0" eaLnBrk="1" latinLnBrk="0" hangingPunct="1">
      <a:defRPr sz="1200" kern="1200">
        <a:solidFill>
          <a:schemeClr val="tx1"/>
        </a:solidFill>
        <a:latin typeface="Hyundai Sans Text" pitchFamily="34" charset="0"/>
        <a:ea typeface="+mn-ea"/>
        <a:cs typeface="+mn-cs"/>
      </a:defRPr>
    </a:lvl1pPr>
    <a:lvl2pPr marL="457148" algn="l" defTabSz="914296" rtl="0" eaLnBrk="1" latinLnBrk="0" hangingPunct="1">
      <a:defRPr sz="1200" kern="1200">
        <a:solidFill>
          <a:schemeClr val="tx1"/>
        </a:solidFill>
        <a:latin typeface="Hyundai Sans Text" pitchFamily="34" charset="0"/>
        <a:ea typeface="+mn-ea"/>
        <a:cs typeface="+mn-cs"/>
      </a:defRPr>
    </a:lvl2pPr>
    <a:lvl3pPr marL="914296" algn="l" defTabSz="914296" rtl="0" eaLnBrk="1" latinLnBrk="0" hangingPunct="1">
      <a:defRPr sz="1200" kern="1200">
        <a:solidFill>
          <a:schemeClr val="tx1"/>
        </a:solidFill>
        <a:latin typeface="Hyundai Sans Text" pitchFamily="34" charset="0"/>
        <a:ea typeface="+mn-ea"/>
        <a:cs typeface="+mn-cs"/>
      </a:defRPr>
    </a:lvl3pPr>
    <a:lvl4pPr marL="1371445" algn="l" defTabSz="914296" rtl="0" eaLnBrk="1" latinLnBrk="0" hangingPunct="1">
      <a:defRPr sz="1200" kern="1200">
        <a:solidFill>
          <a:schemeClr val="tx1"/>
        </a:solidFill>
        <a:latin typeface="Hyundai Sans Text" pitchFamily="34" charset="0"/>
        <a:ea typeface="+mn-ea"/>
        <a:cs typeface="+mn-cs"/>
      </a:defRPr>
    </a:lvl4pPr>
    <a:lvl5pPr marL="1828592" algn="l" defTabSz="914296" rtl="0" eaLnBrk="1" latinLnBrk="0" hangingPunct="1">
      <a:defRPr sz="1200" kern="1200">
        <a:solidFill>
          <a:schemeClr val="tx1"/>
        </a:solidFill>
        <a:latin typeface="Hyundai Sans Text" pitchFamily="34" charset="0"/>
        <a:ea typeface="+mn-ea"/>
        <a:cs typeface="+mn-cs"/>
      </a:defRPr>
    </a:lvl5pPr>
    <a:lvl6pPr marL="2285740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888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036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184" algn="l" defTabSz="91429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 userDrawn="1"/>
        </p:nvSpPr>
        <p:spPr>
          <a:xfrm>
            <a:off x="0" y="0"/>
            <a:ext cx="9906000" cy="6858000"/>
          </a:xfrm>
          <a:prstGeom prst="rect">
            <a:avLst/>
          </a:prstGeom>
          <a:solidFill>
            <a:srgbClr val="E4DCD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8" name="Прямоугольник 7"/>
          <p:cNvSpPr/>
          <p:nvPr userDrawn="1"/>
        </p:nvSpPr>
        <p:spPr>
          <a:xfrm>
            <a:off x="416496" y="0"/>
            <a:ext cx="9073008" cy="57332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pic>
        <p:nvPicPr>
          <p:cNvPr id="1026" name="Picture 2" descr="F:\Work\_Hyundai_logos\Hyundai logos\Hyundai logo_2016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4200" y="6417525"/>
            <a:ext cx="1355304" cy="220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 hasCustomPrompt="1"/>
          </p:nvPr>
        </p:nvSpPr>
        <p:spPr>
          <a:xfrm>
            <a:off x="742950" y="908722"/>
            <a:ext cx="8420100" cy="1470025"/>
          </a:xfrm>
        </p:spPr>
        <p:txBody>
          <a:bodyPr>
            <a:normAutofit/>
          </a:bodyPr>
          <a:lstStyle>
            <a:lvl1pPr algn="l">
              <a:defRPr sz="3400">
                <a:latin typeface="Hyundai Sans Head Medium" pitchFamily="34" charset="0"/>
                <a:ea typeface="Hyundai Sans Head Medium" pitchFamily="34" charset="0"/>
              </a:defRPr>
            </a:lvl1pPr>
          </a:lstStyle>
          <a:p>
            <a:r>
              <a:rPr lang="en-US" dirty="0" smtClean="0"/>
              <a:t>Standard title headline</a:t>
            </a:r>
            <a:br>
              <a:rPr lang="en-US" dirty="0" smtClean="0"/>
            </a:br>
            <a:r>
              <a:rPr lang="en-US" dirty="0" smtClean="0"/>
              <a:t>Optional second line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 hasCustomPrompt="1"/>
          </p:nvPr>
        </p:nvSpPr>
        <p:spPr>
          <a:xfrm>
            <a:off x="740532" y="2276872"/>
            <a:ext cx="6934200" cy="1752600"/>
          </a:xfrm>
        </p:spPr>
        <p:txBody>
          <a:bodyPr>
            <a:normAutofit/>
          </a:bodyPr>
          <a:lstStyle>
            <a:lvl1pPr marL="0" marR="0" indent="0" algn="l" defTabSz="914296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2000">
                <a:solidFill>
                  <a:schemeClr val="tx1"/>
                </a:solidFill>
                <a:latin typeface="Hyundai Sans Head" pitchFamily="34" charset="0"/>
                <a:ea typeface="Hyundai Sans Head" pitchFamily="34" charset="0"/>
              </a:defRPr>
            </a:lvl1pPr>
            <a:lvl2pPr marL="4571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9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5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8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3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18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Month, DD, Year</a:t>
            </a:r>
            <a:endParaRPr lang="ru-RU" dirty="0" smtClean="0"/>
          </a:p>
          <a:p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5A2A8-68DF-44C4-B8A9-E8A2EC9101E6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2CF91-EC90-4498-9D6E-1A5043199971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7181850" y="274640"/>
            <a:ext cx="222885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95300" y="274640"/>
            <a:ext cx="652145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8E190-5A52-4FFD-B667-C12529240561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6000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328077" y="260648"/>
            <a:ext cx="9149426" cy="418059"/>
          </a:xfrm>
        </p:spPr>
        <p:txBody>
          <a:bodyPr>
            <a:normAutofit/>
          </a:bodyPr>
          <a:lstStyle>
            <a:lvl1pPr algn="l">
              <a:defRPr sz="2300">
                <a:latin typeface="Hyundai Sans Head Medium" pitchFamily="34" charset="0"/>
                <a:ea typeface="Hyundai Sans Head Medium" pitchFamily="34" charset="0"/>
              </a:defRPr>
            </a:lvl1pPr>
          </a:lstStyle>
          <a:p>
            <a:r>
              <a:rPr lang="en-US" dirty="0" smtClean="0"/>
              <a:t>Headline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idx="1" hasCustomPrompt="1"/>
          </p:nvPr>
        </p:nvSpPr>
        <p:spPr>
          <a:xfrm>
            <a:off x="328077" y="764707"/>
            <a:ext cx="9149426" cy="360039"/>
          </a:xfrm>
        </p:spPr>
        <p:txBody>
          <a:bodyPr/>
          <a:lstStyle>
            <a:lvl1pPr marL="0" indent="0" algn="l">
              <a:buNone/>
              <a:defRPr sz="2000">
                <a:latin typeface="Hyundai Sans Text" pitchFamily="34" charset="0"/>
                <a:ea typeface="Hyundai Sans Text" pitchFamily="34" charset="0"/>
              </a:defRPr>
            </a:lvl1pPr>
          </a:lstStyle>
          <a:p>
            <a:pPr lvl="0"/>
            <a:r>
              <a:rPr lang="en-US" dirty="0" smtClean="0"/>
              <a:t>Optional subheading </a:t>
            </a:r>
            <a:endParaRPr lang="ru-RU" dirty="0" smtClean="0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>
          <a:xfrm>
            <a:off x="1130577" y="6309322"/>
            <a:ext cx="1560173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Hyundai Sans Text" pitchFamily="34" charset="0"/>
                <a:ea typeface="Hyundai Sans Text" pitchFamily="34" charset="0"/>
              </a:defRPr>
            </a:lvl1pPr>
          </a:lstStyle>
          <a:p>
            <a:fld id="{983230B7-8E52-4A42-9BB5-608406F2DBBD}" type="datetime4">
              <a:rPr lang="en-US" smtClean="0"/>
              <a:t>February 20, 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2986230" y="6309322"/>
            <a:ext cx="3136900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Hyundai Sans Text" pitchFamily="34" charset="0"/>
                <a:ea typeface="Hyundai Sans Text" pitchFamily="34" charset="0"/>
              </a:defRPr>
            </a:lvl1pPr>
          </a:lstStyle>
          <a:p>
            <a:pPr algn="l"/>
            <a:r>
              <a:rPr lang="en-US" dirty="0" smtClean="0"/>
              <a:t>Standard title headline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272481" y="6309322"/>
            <a:ext cx="546061" cy="365125"/>
          </a:xfrm>
        </p:spPr>
        <p:txBody>
          <a:bodyPr/>
          <a:lstStyle>
            <a:lvl1pPr algn="ctr">
              <a:defRPr>
                <a:solidFill>
                  <a:schemeClr val="tx1"/>
                </a:solidFill>
                <a:latin typeface="Hyundai Sans Text" pitchFamily="34" charset="0"/>
                <a:ea typeface="Hyundai Sans Text" pitchFamily="34" charset="0"/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48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9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4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9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4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8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3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18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D08E9-D876-4DC0-9746-651C3530BA5E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9530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5035550" y="1600201"/>
            <a:ext cx="4375150" cy="4525963"/>
          </a:xfrm>
        </p:spPr>
        <p:txBody>
          <a:bodyPr/>
          <a:lstStyle>
            <a:lvl1pPr>
              <a:defRPr sz="28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91608-8624-4C68-BB12-D7127FF6E068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3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57148" indent="0">
              <a:buNone/>
              <a:defRPr sz="2000" b="1"/>
            </a:lvl2pPr>
            <a:lvl3pPr marL="914296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2" indent="0">
              <a:buNone/>
              <a:defRPr sz="1600" b="1"/>
            </a:lvl5pPr>
            <a:lvl6pPr marL="2285740" indent="0">
              <a:buNone/>
              <a:defRPr sz="1600" b="1"/>
            </a:lvl6pPr>
            <a:lvl7pPr marL="2742888" indent="0">
              <a:buNone/>
              <a:defRPr sz="1600" b="1"/>
            </a:lvl7pPr>
            <a:lvl8pPr marL="3200036" indent="0">
              <a:buNone/>
              <a:defRPr sz="1600" b="1"/>
            </a:lvl8pPr>
            <a:lvl9pPr marL="3657184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5032112" y="1535113"/>
            <a:ext cx="4378590" cy="639763"/>
          </a:xfrm>
        </p:spPr>
        <p:txBody>
          <a:bodyPr anchor="b"/>
          <a:lstStyle>
            <a:lvl1pPr marL="0" indent="0">
              <a:buNone/>
              <a:defRPr sz="2300" b="1"/>
            </a:lvl1pPr>
            <a:lvl2pPr marL="457148" indent="0">
              <a:buNone/>
              <a:defRPr sz="2000" b="1"/>
            </a:lvl2pPr>
            <a:lvl3pPr marL="914296" indent="0">
              <a:buNone/>
              <a:defRPr sz="1800" b="1"/>
            </a:lvl3pPr>
            <a:lvl4pPr marL="1371445" indent="0">
              <a:buNone/>
              <a:defRPr sz="1600" b="1"/>
            </a:lvl4pPr>
            <a:lvl5pPr marL="1828592" indent="0">
              <a:buNone/>
              <a:defRPr sz="1600" b="1"/>
            </a:lvl5pPr>
            <a:lvl6pPr marL="2285740" indent="0">
              <a:buNone/>
              <a:defRPr sz="1600" b="1"/>
            </a:lvl6pPr>
            <a:lvl7pPr marL="2742888" indent="0">
              <a:buNone/>
              <a:defRPr sz="1600" b="1"/>
            </a:lvl7pPr>
            <a:lvl8pPr marL="3200036" indent="0">
              <a:buNone/>
              <a:defRPr sz="1600" b="1"/>
            </a:lvl8pPr>
            <a:lvl9pPr marL="3657184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5032112" y="2174875"/>
            <a:ext cx="4378590" cy="3951288"/>
          </a:xfrm>
        </p:spPr>
        <p:txBody>
          <a:bodyPr/>
          <a:lstStyle>
            <a:lvl1pPr>
              <a:defRPr sz="23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478EC-7B85-4AFD-831E-D236E14FDFFE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92DD4-AB0D-4F17-B133-76A36C78A74C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A3EAF-93DC-4E39-AB23-C74010BD3311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3049"/>
            <a:ext cx="3259006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872972" y="273053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95300" y="1435102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48" indent="0">
              <a:buNone/>
              <a:defRPr sz="1200"/>
            </a:lvl2pPr>
            <a:lvl3pPr marL="914296" indent="0">
              <a:buNone/>
              <a:defRPr sz="1100"/>
            </a:lvl3pPr>
            <a:lvl4pPr marL="1371445" indent="0">
              <a:buNone/>
              <a:defRPr sz="900"/>
            </a:lvl4pPr>
            <a:lvl5pPr marL="1828592" indent="0">
              <a:buNone/>
              <a:defRPr sz="900"/>
            </a:lvl5pPr>
            <a:lvl6pPr marL="2285740" indent="0">
              <a:buNone/>
              <a:defRPr sz="900"/>
            </a:lvl6pPr>
            <a:lvl7pPr marL="2742888" indent="0">
              <a:buNone/>
              <a:defRPr sz="900"/>
            </a:lvl7pPr>
            <a:lvl8pPr marL="3200036" indent="0">
              <a:buNone/>
              <a:defRPr sz="900"/>
            </a:lvl8pPr>
            <a:lvl9pPr marL="3657184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533B30-77F9-4B01-B278-1959046BFE80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48" indent="0">
              <a:buNone/>
              <a:defRPr sz="2800"/>
            </a:lvl2pPr>
            <a:lvl3pPr marL="914296" indent="0">
              <a:buNone/>
              <a:defRPr sz="2300"/>
            </a:lvl3pPr>
            <a:lvl4pPr marL="1371445" indent="0">
              <a:buNone/>
              <a:defRPr sz="2000"/>
            </a:lvl4pPr>
            <a:lvl5pPr marL="1828592" indent="0">
              <a:buNone/>
              <a:defRPr sz="2000"/>
            </a:lvl5pPr>
            <a:lvl6pPr marL="2285740" indent="0">
              <a:buNone/>
              <a:defRPr sz="2000"/>
            </a:lvl6pPr>
            <a:lvl7pPr marL="2742888" indent="0">
              <a:buNone/>
              <a:defRPr sz="2000"/>
            </a:lvl7pPr>
            <a:lvl8pPr marL="3200036" indent="0">
              <a:buNone/>
              <a:defRPr sz="2000"/>
            </a:lvl8pPr>
            <a:lvl9pPr marL="3657184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148" indent="0">
              <a:buNone/>
              <a:defRPr sz="1200"/>
            </a:lvl2pPr>
            <a:lvl3pPr marL="914296" indent="0">
              <a:buNone/>
              <a:defRPr sz="1100"/>
            </a:lvl3pPr>
            <a:lvl4pPr marL="1371445" indent="0">
              <a:buNone/>
              <a:defRPr sz="900"/>
            </a:lvl4pPr>
            <a:lvl5pPr marL="1828592" indent="0">
              <a:buNone/>
              <a:defRPr sz="900"/>
            </a:lvl5pPr>
            <a:lvl6pPr marL="2285740" indent="0">
              <a:buNone/>
              <a:defRPr sz="900"/>
            </a:lvl6pPr>
            <a:lvl7pPr marL="2742888" indent="0">
              <a:buNone/>
              <a:defRPr sz="900"/>
            </a:lvl7pPr>
            <a:lvl8pPr marL="3200036" indent="0">
              <a:buNone/>
              <a:defRPr sz="900"/>
            </a:lvl8pPr>
            <a:lvl9pPr marL="3657184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A38B2-A7E8-49BA-AFCC-E2FC83A80C7D}" type="datetime4">
              <a:rPr lang="en-US" smtClean="0"/>
              <a:t>February 20, 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Standard title headline</a:t>
            </a: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95300" y="274639"/>
            <a:ext cx="8915400" cy="1143000"/>
          </a:xfrm>
          <a:prstGeom prst="rect">
            <a:avLst/>
          </a:prstGeom>
        </p:spPr>
        <p:txBody>
          <a:bodyPr vert="horz" lIns="91429" tIns="45715" rIns="91429" bIns="45715" rtlCol="0" anchor="ctr">
            <a:normAutofit/>
          </a:bodyPr>
          <a:lstStyle/>
          <a:p>
            <a:r>
              <a:rPr lang="ru-RU" dirty="0" smtClean="0"/>
              <a:t>Образец заголовка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29" tIns="45715" rIns="91429" bIns="45715" rtlCol="0">
            <a:normAutofit/>
          </a:bodyPr>
          <a:lstStyle/>
          <a:p>
            <a:pPr lvl="0"/>
            <a:r>
              <a:rPr lang="ru-RU" dirty="0" smtClean="0"/>
              <a:t>Образец текста</a:t>
            </a:r>
          </a:p>
          <a:p>
            <a:pPr lvl="1"/>
            <a:r>
              <a:rPr lang="ru-RU" dirty="0" smtClean="0"/>
              <a:t>Второй уровень</a:t>
            </a:r>
          </a:p>
          <a:p>
            <a:pPr lvl="2"/>
            <a:r>
              <a:rPr lang="ru-RU" dirty="0" smtClean="0"/>
              <a:t>Третий уровень</a:t>
            </a:r>
          </a:p>
          <a:p>
            <a:pPr lvl="3"/>
            <a:r>
              <a:rPr lang="ru-RU" dirty="0" smtClean="0"/>
              <a:t>Четвертый уровень</a:t>
            </a:r>
          </a:p>
          <a:p>
            <a:pPr lvl="4"/>
            <a:r>
              <a:rPr lang="ru-RU" dirty="0" smtClean="0"/>
              <a:t>Пятый уровень</a:t>
            </a:r>
            <a:endParaRPr lang="ru-RU" dirty="0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95300" y="6356352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yundai Sans Text" pitchFamily="34" charset="0"/>
              </a:defRPr>
            </a:lvl1pPr>
          </a:lstStyle>
          <a:p>
            <a:fld id="{970FAB8B-14D0-42DE-B60D-5AAB5749811D}" type="datetime4">
              <a:rPr lang="en-US" smtClean="0"/>
              <a:pPr/>
              <a:t>February 20, 2019</a:t>
            </a:fld>
            <a:endParaRPr lang="ru-RU" dirty="0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384550" y="6356352"/>
            <a:ext cx="31369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yundai Sans Text" pitchFamily="34" charset="0"/>
              </a:defRPr>
            </a:lvl1pPr>
          </a:lstStyle>
          <a:p>
            <a:r>
              <a:rPr lang="en-US" dirty="0" smtClean="0"/>
              <a:t>Standard title headline</a:t>
            </a:r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7099300" y="6356352"/>
            <a:ext cx="2311400" cy="365125"/>
          </a:xfrm>
          <a:prstGeom prst="rect">
            <a:avLst/>
          </a:prstGeom>
        </p:spPr>
        <p:txBody>
          <a:bodyPr vert="horz" lIns="91429" tIns="45715" rIns="91429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yundai Sans Text" pitchFamily="34" charset="0"/>
              </a:defRPr>
            </a:lvl1pPr>
          </a:lstStyle>
          <a:p>
            <a:fld id="{B19B0651-EE4F-4900-A07F-96A6BFA9D0F0}" type="slidenum">
              <a:rPr lang="ru-RU" smtClean="0"/>
              <a:pPr/>
              <a:t>‹#›</a:t>
            </a:fld>
            <a:endParaRPr lang="ru-R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296" rtl="0" eaLnBrk="1" latinLnBrk="0" hangingPunct="1">
        <a:spcBef>
          <a:spcPct val="0"/>
        </a:spcBef>
        <a:buNone/>
        <a:defRPr sz="4300" kern="1200">
          <a:solidFill>
            <a:schemeClr val="tx1"/>
          </a:solidFill>
          <a:latin typeface="Hyundai Sans Text" pitchFamily="34" charset="0"/>
          <a:ea typeface="+mj-ea"/>
          <a:cs typeface="+mj-cs"/>
        </a:defRPr>
      </a:lvl1pPr>
    </p:titleStyle>
    <p:bodyStyle>
      <a:lvl1pPr marL="342861" indent="-342861" algn="l" defTabSz="914296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Hyundai Sans Text" pitchFamily="34" charset="0"/>
          <a:ea typeface="+mn-ea"/>
          <a:cs typeface="+mn-cs"/>
        </a:defRPr>
      </a:lvl1pPr>
      <a:lvl2pPr marL="742866" indent="-285717" algn="l" defTabSz="914296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Hyundai Sans Text" pitchFamily="34" charset="0"/>
          <a:ea typeface="+mn-ea"/>
          <a:cs typeface="+mn-cs"/>
        </a:defRPr>
      </a:lvl2pPr>
      <a:lvl3pPr marL="1142870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Hyundai Sans Text" pitchFamily="34" charset="0"/>
          <a:ea typeface="+mn-ea"/>
          <a:cs typeface="+mn-cs"/>
        </a:defRPr>
      </a:lvl3pPr>
      <a:lvl4pPr marL="1600017" indent="-228574" algn="l" defTabSz="914296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Hyundai Sans Text" pitchFamily="34" charset="0"/>
          <a:ea typeface="+mn-ea"/>
          <a:cs typeface="+mn-cs"/>
        </a:defRPr>
      </a:lvl4pPr>
      <a:lvl5pPr marL="2057166" indent="-228574" algn="l" defTabSz="914296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Hyundai Sans Text" pitchFamily="34" charset="0"/>
          <a:ea typeface="+mn-ea"/>
          <a:cs typeface="+mn-cs"/>
        </a:defRPr>
      </a:lvl5pPr>
      <a:lvl6pPr marL="2514314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62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10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58" indent="-228574" algn="l" defTabSz="914296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48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96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45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92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40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888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36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184" algn="l" defTabSz="91429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5"/>
          <p:cNvSpPr txBox="1">
            <a:spLocks noChangeArrowheads="1"/>
          </p:cNvSpPr>
          <p:nvPr/>
        </p:nvSpPr>
        <p:spPr bwMode="auto">
          <a:xfrm>
            <a:off x="1135021" y="1324741"/>
            <a:ext cx="6050227" cy="11681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83959" tIns="41981" rIns="83959" bIns="41981">
            <a:spAutoFit/>
          </a:bodyPr>
          <a:lstStyle/>
          <a:p>
            <a:pPr defTabSz="838105">
              <a:spcBef>
                <a:spcPct val="20000"/>
              </a:spcBef>
            </a:pPr>
            <a:r>
              <a:rPr lang="ru-RU" altLang="ko-KR" sz="3200" dirty="0">
                <a:latin typeface="Hyundai Sans Head" pitchFamily="34" charset="0"/>
                <a:ea typeface="Hyundai Sans Head" pitchFamily="34" charset="0"/>
              </a:rPr>
              <a:t>Application </a:t>
            </a:r>
            <a:r>
              <a:rPr lang="ru-RU" altLang="ko-KR" sz="3200" dirty="0" err="1" smtClean="0">
                <a:latin typeface="Hyundai Sans Head" pitchFamily="34" charset="0"/>
                <a:ea typeface="Hyundai Sans Head" pitchFamily="34" charset="0"/>
              </a:rPr>
              <a:t>form</a:t>
            </a:r>
            <a:r>
              <a:rPr lang="en-US" altLang="ko-KR" sz="3200" dirty="0" smtClean="0">
                <a:latin typeface="Hyundai Sans Head" pitchFamily="34" charset="0"/>
                <a:ea typeface="Hyundai Sans Head" pitchFamily="34" charset="0"/>
              </a:rPr>
              <a:t> </a:t>
            </a:r>
            <a:r>
              <a:rPr lang="en-US" altLang="ko-KR" sz="3200" dirty="0" smtClean="0">
                <a:solidFill>
                  <a:schemeClr val="bg1"/>
                </a:solidFill>
                <a:latin typeface="Hyundai Sans Head" pitchFamily="34" charset="0"/>
                <a:ea typeface="Hyundai Sans Head" pitchFamily="34" charset="0"/>
              </a:rPr>
              <a:t>08.06.18</a:t>
            </a:r>
            <a:endParaRPr lang="ru-RU" altLang="ko-KR" sz="3200" dirty="0">
              <a:solidFill>
                <a:schemeClr val="bg1"/>
              </a:solidFill>
              <a:latin typeface="Hyundai Sans Head" pitchFamily="34" charset="0"/>
              <a:ea typeface="Hyundai Sans Head" pitchFamily="34" charset="0"/>
            </a:endParaRPr>
          </a:p>
          <a:p>
            <a:pPr defTabSz="838105">
              <a:spcBef>
                <a:spcPct val="20000"/>
              </a:spcBef>
            </a:pPr>
            <a:r>
              <a:rPr lang="ru-RU" altLang="ko-KR" sz="3200" dirty="0">
                <a:latin typeface="Hyundai Sans Head" pitchFamily="34" charset="0"/>
                <a:ea typeface="Hyundai Sans Head" pitchFamily="34" charset="0"/>
              </a:rPr>
              <a:t>Заявка от кандидата</a:t>
            </a:r>
          </a:p>
        </p:txBody>
      </p:sp>
      <p:graphicFrame>
        <p:nvGraphicFramePr>
          <p:cNvPr id="7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3938197"/>
              </p:ext>
            </p:extLst>
          </p:nvPr>
        </p:nvGraphicFramePr>
        <p:xfrm>
          <a:off x="837514" y="3717032"/>
          <a:ext cx="6347734" cy="1584176"/>
        </p:xfrm>
        <a:graphic>
          <a:graphicData uri="http://schemas.openxmlformats.org/drawingml/2006/table">
            <a:tbl>
              <a:tblPr/>
              <a:tblGrid>
                <a:gridCol w="2186442"/>
                <a:gridCol w="4161292"/>
              </a:tblGrid>
              <a:tr h="64874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Company/</a:t>
                      </a:r>
                      <a:r>
                        <a:rPr kumimoji="0" lang="ru-RU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Компания</a:t>
                      </a: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5265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City</a:t>
                      </a:r>
                      <a:r>
                        <a:rPr kumimoji="0" lang="ru-RU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/Город</a:t>
                      </a: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277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Date</a:t>
                      </a:r>
                      <a:r>
                        <a:rPr kumimoji="0" lang="ru-RU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/Дата</a:t>
                      </a: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ru-RU" sz="18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4218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/>
              <a:t>Бизнес </a:t>
            </a:r>
            <a:r>
              <a:rPr lang="ru-RU" sz="2400" dirty="0" smtClean="0"/>
              <a:t>план</a:t>
            </a:r>
            <a:r>
              <a:rPr lang="en-US" sz="2400" dirty="0" smtClean="0"/>
              <a:t> / Business </a:t>
            </a:r>
            <a:r>
              <a:rPr lang="en-US" sz="2400" dirty="0"/>
              <a:t>Plan</a:t>
            </a:r>
            <a:endParaRPr lang="ru-RU" sz="2400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9</a:t>
            </a:fld>
            <a:endParaRPr lang="ru-RU" dirty="0"/>
          </a:p>
        </p:txBody>
      </p:sp>
      <p:graphicFrame>
        <p:nvGraphicFramePr>
          <p:cNvPr id="8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141938"/>
              </p:ext>
            </p:extLst>
          </p:nvPr>
        </p:nvGraphicFramePr>
        <p:xfrm>
          <a:off x="249620" y="779562"/>
          <a:ext cx="4368486" cy="4052200"/>
        </p:xfrm>
        <a:graphic>
          <a:graphicData uri="http://schemas.openxmlformats.org/drawingml/2006/table">
            <a:tbl>
              <a:tblPr/>
              <a:tblGrid>
                <a:gridCol w="2489118"/>
                <a:gridCol w="626456"/>
                <a:gridCol w="626456"/>
                <a:gridCol w="626456"/>
              </a:tblGrid>
              <a:tr h="27074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Отдел продаж а/м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201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Розничные продажи Штуки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Розничные продажи Выручка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Розничные продажи Валовая Прибыль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Оптовые продажи Штуки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Оптовые продажи Выручка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Оптовые продажи Валовая Прибыль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74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Доходы от продажи страховых/кредитных услуг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Продажа аксессуаров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0968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Прочие </a:t>
                      </a:r>
                      <a:r>
                        <a:rPr lang="ru-RU" sz="9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доходы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Переменные расходы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персонал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Постоянные расходы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6876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от продаж новых а/м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27074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Отдел продаж подержанных а/м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201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Штуки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Выручка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Валовая Прибыль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Другие </a:t>
                      </a:r>
                      <a:r>
                        <a:rPr lang="ru-RU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дохды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Переменные расходы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персонал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37303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Постоянные расходы</a:t>
                      </a:r>
                    </a:p>
                  </a:txBody>
                  <a:tcPr marL="36000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7074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от продаж подержанных а/м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4054204"/>
              </p:ext>
            </p:extLst>
          </p:nvPr>
        </p:nvGraphicFramePr>
        <p:xfrm>
          <a:off x="247334" y="4933166"/>
          <a:ext cx="4368486" cy="1304143"/>
        </p:xfrm>
        <a:graphic>
          <a:graphicData uri="http://schemas.openxmlformats.org/drawingml/2006/table">
            <a:tbl>
              <a:tblPr/>
              <a:tblGrid>
                <a:gridCol w="2489118"/>
                <a:gridCol w="626456"/>
                <a:gridCol w="626456"/>
                <a:gridCol w="626456"/>
              </a:tblGrid>
              <a:tr h="314557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Итоговые данные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201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отделов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Административные расходы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собственность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Проценты уплаченные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Прочие расходы</a:t>
                      </a:r>
                    </a:p>
                  </a:txBody>
                  <a:tcPr marL="36000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4931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чистая прибыль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периода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1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4731304"/>
              </p:ext>
            </p:extLst>
          </p:nvPr>
        </p:nvGraphicFramePr>
        <p:xfrm>
          <a:off x="4736976" y="787565"/>
          <a:ext cx="4680521" cy="5449751"/>
        </p:xfrm>
        <a:graphic>
          <a:graphicData uri="http://schemas.openxmlformats.org/drawingml/2006/table">
            <a:tbl>
              <a:tblPr/>
              <a:tblGrid>
                <a:gridCol w="2666912"/>
                <a:gridCol w="671203"/>
                <a:gridCol w="671203"/>
                <a:gridCol w="671203"/>
              </a:tblGrid>
              <a:tr h="336707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Механический цех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19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Часы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Заказ наряды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Выручка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Валовая Прибыль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Другие </a:t>
                      </a:r>
                      <a:r>
                        <a:rPr lang="ru-RU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дохды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персонал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Постоянные расходы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механического цеха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6707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Кузовной цех (при наличии)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201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Часы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Заказ наряды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Выручка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Валовая Прибыль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Другие </a:t>
                      </a:r>
                      <a:r>
                        <a:rPr lang="ru-RU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дохды</a:t>
                      </a:r>
                      <a:endParaRPr lang="ru-RU" sz="900" b="0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персонал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Постоянные расходы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кузовного цеха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 </a:t>
                      </a:r>
                    </a:p>
                  </a:txBody>
                  <a:tcPr marL="3822" marR="3822" marT="3528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</a:tr>
              <a:tr h="336707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з/ч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19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</a:t>
                      </a:r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20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20</a:t>
                      </a:r>
                      <a:r>
                        <a:rPr lang="en-US" sz="9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21</a:t>
                      </a:r>
                      <a:endParaRPr lang="ru-RU" sz="900" b="1" i="0" u="none" strike="noStrike" dirty="0">
                        <a:solidFill>
                          <a:srgbClr val="000000"/>
                        </a:solidFill>
                        <a:effectLst/>
                        <a:latin typeface="Hyundai Sans Text" pitchFamily="34" charset="0"/>
                      </a:endParaRP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з/ч выручка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з/ч прибыль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аксессуаров выручка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Продажи аксессуаров прибыль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Другие доходы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Расходы на персонал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l" fontAlgn="b"/>
                      <a:r>
                        <a:rPr lang="ru-RU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Постоянные расходы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70755"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Итого прибыль от продажи з/ч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Hyundai Sans Text" pitchFamily="34" charset="0"/>
                        </a:rPr>
                        <a:t>0</a:t>
                      </a:r>
                    </a:p>
                  </a:txBody>
                  <a:tcPr marL="3822" marR="3822" marT="3528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4DCD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358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/>
              <a:t>Application </a:t>
            </a:r>
            <a:r>
              <a:rPr lang="ru-RU" sz="2400" dirty="0" err="1" smtClean="0"/>
              <a:t>details</a:t>
            </a:r>
            <a:r>
              <a:rPr lang="en-US" sz="2400" dirty="0" smtClean="0"/>
              <a:t> / </a:t>
            </a:r>
            <a:r>
              <a:rPr lang="ru-RU" sz="2400" dirty="0" smtClean="0"/>
              <a:t>Информация </a:t>
            </a:r>
            <a:r>
              <a:rPr lang="ru-RU" sz="2400" dirty="0"/>
              <a:t>о предложении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10</a:t>
            </a:fld>
            <a:endParaRPr lang="ru-RU" dirty="0"/>
          </a:p>
        </p:txBody>
      </p:sp>
      <p:graphicFrame>
        <p:nvGraphicFramePr>
          <p:cNvPr id="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0407880"/>
              </p:ext>
            </p:extLst>
          </p:nvPr>
        </p:nvGraphicFramePr>
        <p:xfrm>
          <a:off x="272480" y="759038"/>
          <a:ext cx="9360000" cy="5469555"/>
        </p:xfrm>
        <a:graphic>
          <a:graphicData uri="http://schemas.openxmlformats.org/drawingml/2006/table">
            <a:tbl>
              <a:tblPr/>
              <a:tblGrid>
                <a:gridCol w="1039789"/>
                <a:gridCol w="3280028"/>
                <a:gridCol w="5040183"/>
              </a:tblGrid>
              <a:tr h="610205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Investment type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Формат инвестиций </a:t>
                      </a:r>
                      <a:r>
                        <a:rPr kumimoji="0" lang="ru-RU" sz="1200" b="0" i="1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(нужное подчеркнуть)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60338" marR="0" lvl="0" indent="-16033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AutoNum type="arabicParenR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Greenfield/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Новое строительство</a:t>
                      </a:r>
                    </a:p>
                    <a:p>
                      <a:pPr marL="160338" marR="0" lvl="0" indent="-16033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2)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Reconstruction/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Реконструкция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160338" marR="0" lvl="0" indent="-160338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3)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Rebranding/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Ребрендинг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5861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Facility type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Тип дилерского центра </a:t>
                      </a:r>
                      <a:r>
                        <a:rPr kumimoji="0" lang="ru-RU" sz="1200" b="0" i="1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(нужное подчеркнуть)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Mono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Моно-бренд/</a:t>
                      </a: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Multy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Мульти-бренд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35861">
                <a:tc rowSpan="6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Facility details</a:t>
                      </a:r>
                      <a:r>
                        <a:rPr kumimoji="0" 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Данные по помещению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Address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Адрес центра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30878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Property status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Статус собственности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95862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Landplot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size/</a:t>
                      </a:r>
                      <a:r>
                        <a:rPr kumimoji="0" lang="ru-RU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 земельного участка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Га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4770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Showroom size/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Шоу-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рум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 Х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㎡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  m x   m)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020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W/S Size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Слесарный цех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/>
                      </a:r>
                      <a:b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</a:b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Х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㎡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  m x   m)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1941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Warehouse size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Склад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Х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ko-KR" alt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㎡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  m x   m)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10205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Communications availability (electricity, water, heating)/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Наличие коммуникаций (электричество, вода, отопление)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83990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Terms of launching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Срок готовности к запуску центра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ММ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 ГГГГГ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9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2424286"/>
              </p:ext>
            </p:extLst>
          </p:nvPr>
        </p:nvGraphicFramePr>
        <p:xfrm>
          <a:off x="4664968" y="2398028"/>
          <a:ext cx="4896000" cy="670560"/>
        </p:xfrm>
        <a:graphic>
          <a:graphicData uri="http://schemas.openxmlformats.org/drawingml/2006/table">
            <a:tbl>
              <a:tblPr/>
              <a:tblGrid>
                <a:gridCol w="1203932"/>
                <a:gridCol w="1284198"/>
                <a:gridCol w="1273729"/>
                <a:gridCol w="1134141"/>
              </a:tblGrid>
              <a:tr h="412364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0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Landplot</a:t>
                      </a:r>
                      <a:r>
                        <a:rPr kumimoji="0" 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endParaRPr kumimoji="0" lang="ru-RU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Земля</a:t>
                      </a:r>
                    </a:p>
                  </a:txBody>
                  <a:tcPr marL="39000" marR="3900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Showroom</a:t>
                      </a:r>
                      <a:r>
                        <a:rPr kumimoji="0" 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Шоу-</a:t>
                      </a:r>
                      <a:r>
                        <a:rPr kumimoji="0" lang="ru-RU" sz="10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рум</a:t>
                      </a:r>
                      <a:endParaRPr kumimoji="0" lang="ru-RU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39000" marR="3900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W/S</a:t>
                      </a:r>
                      <a:r>
                        <a:rPr kumimoji="0" 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Слесарный цех</a:t>
                      </a:r>
                    </a:p>
                  </a:txBody>
                  <a:tcPr marL="39000" marR="3900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Warehouse</a:t>
                      </a:r>
                      <a:r>
                        <a:rPr kumimoji="0" lang="en-US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Склад</a:t>
                      </a:r>
                    </a:p>
                  </a:txBody>
                  <a:tcPr marL="39000" marR="3900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</a:tr>
              <a:tr h="235636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Собственность</a:t>
                      </a:r>
                      <a:endParaRPr kumimoji="0" 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Собственность</a:t>
                      </a:r>
                      <a:endParaRPr kumimoji="0" 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Собственность</a:t>
                      </a:r>
                      <a:endParaRPr kumimoji="0" 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Собственность</a:t>
                      </a:r>
                      <a:endParaRPr kumimoji="0" lang="en-US" sz="10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4952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Russia </a:t>
            </a:r>
            <a:r>
              <a:rPr lang="en-US" sz="2400" dirty="0" smtClean="0"/>
              <a:t>Map / </a:t>
            </a:r>
            <a:r>
              <a:rPr lang="ru-RU" sz="2400" dirty="0" smtClean="0"/>
              <a:t>Карта </a:t>
            </a:r>
            <a:r>
              <a:rPr lang="ru-RU" sz="2400" dirty="0"/>
              <a:t>России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11</a:t>
            </a:fld>
            <a:endParaRPr lang="ru-RU" dirty="0"/>
          </a:p>
        </p:txBody>
      </p:sp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482" y="908720"/>
            <a:ext cx="9243896" cy="466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" name="Прямая со стрелкой 9"/>
          <p:cNvCxnSpPr>
            <a:endCxn id="20" idx="2"/>
          </p:cNvCxnSpPr>
          <p:nvPr/>
        </p:nvCxnSpPr>
        <p:spPr>
          <a:xfrm>
            <a:off x="8219358" y="3098815"/>
            <a:ext cx="634075" cy="977955"/>
          </a:xfrm>
          <a:prstGeom prst="straightConnector1">
            <a:avLst/>
          </a:prstGeom>
          <a:ln w="254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818542" y="2842181"/>
            <a:ext cx="6639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Hyundai Sans Text" pitchFamily="34" charset="0"/>
                <a:ea typeface="Modern H Medium" panose="020B0603000000020004" pitchFamily="34" charset="-128"/>
              </a:rPr>
              <a:t>Moscow</a:t>
            </a:r>
            <a:endParaRPr lang="ru-RU" sz="1000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41628" y="2858071"/>
            <a:ext cx="859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Hyundai Sans Text" pitchFamily="34" charset="0"/>
                <a:ea typeface="Modern H Medium" panose="020B0603000000020004" pitchFamily="34" charset="-128"/>
              </a:rPr>
              <a:t>1200 km</a:t>
            </a:r>
            <a:endParaRPr lang="ru-RU" sz="1400" b="1" dirty="0">
              <a:solidFill>
                <a:srgbClr val="FF0000"/>
              </a:solidFill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236811" y="2466346"/>
            <a:ext cx="111921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err="1" smtClean="0">
                <a:latin typeface="Hyundai Sans Text" pitchFamily="34" charset="0"/>
                <a:ea typeface="Modern H Medium" panose="020B0603000000020004" pitchFamily="34" charset="-128"/>
              </a:rPr>
              <a:t>Nignii</a:t>
            </a:r>
            <a:r>
              <a:rPr lang="en-US" sz="1000" dirty="0" smtClean="0">
                <a:latin typeface="Hyundai Sans Text" pitchFamily="34" charset="0"/>
                <a:ea typeface="Modern H Medium" panose="020B0603000000020004" pitchFamily="34" charset="-128"/>
              </a:rPr>
              <a:t> Novgorod</a:t>
            </a:r>
            <a:endParaRPr lang="ru-RU" sz="1000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4" name="Овал 13"/>
          <p:cNvSpPr/>
          <p:nvPr/>
        </p:nvSpPr>
        <p:spPr>
          <a:xfrm>
            <a:off x="3831881" y="2842181"/>
            <a:ext cx="107008" cy="123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421052" y="2888848"/>
            <a:ext cx="1119217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err="1" smtClean="0">
                <a:latin typeface="Hyundai Sans Text" pitchFamily="34" charset="0"/>
                <a:ea typeface="Modern H Medium" panose="020B0603000000020004" pitchFamily="34" charset="-128"/>
              </a:rPr>
              <a:t>Nignii</a:t>
            </a:r>
            <a:r>
              <a:rPr lang="en-US" sz="1000" dirty="0" smtClean="0">
                <a:latin typeface="Hyundai Sans Text" pitchFamily="34" charset="0"/>
                <a:ea typeface="Modern H Medium" panose="020B0603000000020004" pitchFamily="34" charset="-128"/>
              </a:rPr>
              <a:t> Novgorod</a:t>
            </a:r>
            <a:endParaRPr lang="ru-RU" sz="1000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6" name="Овал 15"/>
          <p:cNvSpPr/>
          <p:nvPr/>
        </p:nvSpPr>
        <p:spPr>
          <a:xfrm>
            <a:off x="6016122" y="3223126"/>
            <a:ext cx="107008" cy="123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670885" y="2466345"/>
            <a:ext cx="1148071" cy="246221"/>
          </a:xfrm>
          <a:prstGeom prst="rect">
            <a:avLst/>
          </a:prstGeom>
          <a:solidFill>
            <a:schemeClr val="bg1"/>
          </a:solidFill>
          <a:ln w="254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ru-RU" sz="1000" b="1" dirty="0" smtClean="0">
                <a:solidFill>
                  <a:srgbClr val="FF0000"/>
                </a:solidFill>
                <a:latin typeface="Hyundai Sans Text" pitchFamily="34" charset="0"/>
                <a:ea typeface="Modern H Medium" panose="020B0603000000020004" pitchFamily="34" charset="-128"/>
              </a:rPr>
              <a:t>ПРЕДЛОЖЕНИЕ</a:t>
            </a:r>
            <a:endParaRPr lang="ru-RU" sz="1000" b="1" dirty="0">
              <a:solidFill>
                <a:srgbClr val="FF0000"/>
              </a:solidFill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8" name="Овал 17"/>
          <p:cNvSpPr/>
          <p:nvPr/>
        </p:nvSpPr>
        <p:spPr>
          <a:xfrm>
            <a:off x="8151356" y="3007102"/>
            <a:ext cx="107008" cy="123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8697416" y="3676080"/>
            <a:ext cx="38343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Hyundai Sans Text" pitchFamily="34" charset="0"/>
                <a:ea typeface="Modern H Medium" panose="020B0603000000020004" pitchFamily="34" charset="-128"/>
              </a:rPr>
              <a:t>Ufa</a:t>
            </a:r>
          </a:p>
        </p:txBody>
      </p:sp>
      <p:sp>
        <p:nvSpPr>
          <p:cNvPr id="20" name="Овал 19"/>
          <p:cNvSpPr/>
          <p:nvPr/>
        </p:nvSpPr>
        <p:spPr>
          <a:xfrm>
            <a:off x="8853434" y="4015214"/>
            <a:ext cx="107008" cy="123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8796688" y="1330011"/>
            <a:ext cx="484428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000" dirty="0" smtClean="0">
                <a:latin typeface="Hyundai Sans Text" pitchFamily="34" charset="0"/>
                <a:ea typeface="Modern H Medium" panose="020B0603000000020004" pitchFamily="34" charset="-128"/>
              </a:rPr>
              <a:t>Perm</a:t>
            </a:r>
          </a:p>
        </p:txBody>
      </p:sp>
      <p:sp>
        <p:nvSpPr>
          <p:cNvPr id="22" name="Овал 21"/>
          <p:cNvSpPr/>
          <p:nvPr/>
        </p:nvSpPr>
        <p:spPr>
          <a:xfrm>
            <a:off x="9009451" y="1638950"/>
            <a:ext cx="107008" cy="123111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cxnSp>
        <p:nvCxnSpPr>
          <p:cNvPr id="23" name="Прямая со стрелкой 22"/>
          <p:cNvCxnSpPr/>
          <p:nvPr/>
        </p:nvCxnSpPr>
        <p:spPr>
          <a:xfrm flipV="1">
            <a:off x="8258365" y="1762061"/>
            <a:ext cx="751087" cy="1306597"/>
          </a:xfrm>
          <a:prstGeom prst="straightConnector1">
            <a:avLst/>
          </a:prstGeom>
          <a:ln w="254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Прямая со стрелкой 23"/>
          <p:cNvCxnSpPr/>
          <p:nvPr/>
        </p:nvCxnSpPr>
        <p:spPr>
          <a:xfrm flipV="1">
            <a:off x="1364603" y="3098814"/>
            <a:ext cx="6780543" cy="185864"/>
          </a:xfrm>
          <a:prstGeom prst="straightConnector1">
            <a:avLst/>
          </a:prstGeom>
          <a:ln w="25400">
            <a:solidFill>
              <a:srgbClr val="FF0000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 rot="17881701">
            <a:off x="8179461" y="1984758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solidFill>
                  <a:srgbClr val="FF0000"/>
                </a:solidFill>
                <a:latin typeface="Modern H Medium" panose="020B0603000000020004" pitchFamily="34" charset="-128"/>
                <a:ea typeface="Modern H Medium" panose="020B0603000000020004" pitchFamily="34" charset="-128"/>
              </a:rPr>
              <a:t>320 km</a:t>
            </a:r>
            <a:endParaRPr lang="ru-RU" sz="1400" b="1" dirty="0">
              <a:solidFill>
                <a:srgbClr val="FF0000"/>
              </a:solidFill>
              <a:latin typeface="Modern H Medium" panose="020B0603000000020004" pitchFamily="34" charset="-128"/>
              <a:ea typeface="Modern H Medium" panose="020B0603000000020004" pitchFamily="34" charset="-128"/>
            </a:endParaRPr>
          </a:p>
        </p:txBody>
      </p:sp>
      <p:sp>
        <p:nvSpPr>
          <p:cNvPr id="26" name="TextBox 25"/>
          <p:cNvSpPr txBox="1"/>
          <p:nvPr/>
        </p:nvSpPr>
        <p:spPr>
          <a:xfrm rot="3415510">
            <a:off x="8313248" y="3161640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  <a:latin typeface="Modern H Medium" panose="020B0603000000020004" pitchFamily="34" charset="-128"/>
                <a:ea typeface="Modern H Medium" panose="020B0603000000020004" pitchFamily="34" charset="-128"/>
              </a:rPr>
              <a:t>2</a:t>
            </a:r>
            <a:r>
              <a:rPr lang="en-US" sz="1400" b="1" dirty="0" smtClean="0">
                <a:solidFill>
                  <a:srgbClr val="FF0000"/>
                </a:solidFill>
                <a:latin typeface="Modern H Medium" panose="020B0603000000020004" pitchFamily="34" charset="-128"/>
                <a:ea typeface="Modern H Medium" panose="020B0603000000020004" pitchFamily="34" charset="-128"/>
              </a:rPr>
              <a:t>20 km</a:t>
            </a:r>
            <a:endParaRPr lang="ru-RU" sz="1400" b="1" dirty="0">
              <a:solidFill>
                <a:srgbClr val="FF0000"/>
              </a:solidFill>
              <a:latin typeface="Modern H Medium" panose="020B0603000000020004" pitchFamily="34" charset="-128"/>
              <a:ea typeface="Modern H Medium" panose="020B0603000000020004" pitchFamily="34" charset="-128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3468" y="4858402"/>
            <a:ext cx="6317755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Hyundai Sans Text" pitchFamily="34" charset="0"/>
              </a:rPr>
              <a:t>Необходимо указать расстояния до ближайших городов</a:t>
            </a:r>
            <a:endParaRPr lang="ru-RU" dirty="0">
              <a:latin typeface="Hyundai Sans Text" pitchFamily="34" charset="0"/>
            </a:endParaRPr>
          </a:p>
        </p:txBody>
      </p:sp>
      <p:sp>
        <p:nvSpPr>
          <p:cNvPr id="29" name="직사각형 3"/>
          <p:cNvSpPr/>
          <p:nvPr/>
        </p:nvSpPr>
        <p:spPr>
          <a:xfrm rot="20057490">
            <a:off x="972627" y="1654464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097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339" y="764704"/>
            <a:ext cx="9061165" cy="54109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City</a:t>
            </a:r>
            <a:r>
              <a:rPr lang="ru-RU" sz="2400" dirty="0"/>
              <a:t> </a:t>
            </a:r>
            <a:r>
              <a:rPr lang="ru-RU" sz="2400" dirty="0" err="1"/>
              <a:t>Map</a:t>
            </a:r>
            <a:r>
              <a:rPr lang="ru-RU" sz="2400" dirty="0"/>
              <a:t>/Карта города </a:t>
            </a:r>
            <a:r>
              <a:rPr lang="ru-RU" sz="2000" dirty="0"/>
              <a:t>(также нанесите расположение других брендов)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12</a:t>
            </a:fld>
            <a:endParaRPr lang="ru-RU" dirty="0"/>
          </a:p>
        </p:txBody>
      </p:sp>
      <p:sp>
        <p:nvSpPr>
          <p:cNvPr id="29" name="직사각형 3"/>
          <p:cNvSpPr/>
          <p:nvPr/>
        </p:nvSpPr>
        <p:spPr>
          <a:xfrm rot="20057490">
            <a:off x="3174747" y="1813830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18381" y="971469"/>
            <a:ext cx="2340260" cy="1015663"/>
          </a:xfrm>
          <a:prstGeom prst="rect">
            <a:avLst/>
          </a:prstGeom>
          <a:solidFill>
            <a:schemeClr val="bg1"/>
          </a:solidFill>
          <a:ln w="3492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ru-RU" sz="1200" dirty="0">
                <a:latin typeface="Hyundai Sans Text" pitchFamily="34" charset="0"/>
                <a:ea typeface="Modern H Medium" panose="020B0603000000020004" pitchFamily="34" charset="-128"/>
              </a:rPr>
              <a:t>Указать </a:t>
            </a:r>
            <a:r>
              <a:rPr lang="ru-RU" sz="1200" dirty="0" smtClean="0">
                <a:latin typeface="Hyundai Sans Text" pitchFamily="34" charset="0"/>
                <a:ea typeface="Modern H Medium" panose="020B0603000000020004" pitchFamily="34" charset="-128"/>
              </a:rPr>
              <a:t>расстояния от места нахождения здания по заявке до Ближайших существующих центров</a:t>
            </a:r>
          </a:p>
          <a:p>
            <a:r>
              <a:rPr lang="ru-RU" sz="1200" dirty="0">
                <a:latin typeface="Hyundai Sans Text" pitchFamily="34" charset="0"/>
                <a:ea typeface="Modern H Medium" panose="020B0603000000020004" pitchFamily="34" charset="-128"/>
              </a:rPr>
              <a:t>Х</a:t>
            </a:r>
            <a:r>
              <a:rPr lang="ru-RU" sz="1200" dirty="0" smtClean="0">
                <a:latin typeface="Hyundai Sans Text" pitchFamily="34" charset="0"/>
                <a:ea typeface="Modern H Medium" panose="020B0603000000020004" pitchFamily="34" charset="-128"/>
              </a:rPr>
              <a:t>ендэ и </a:t>
            </a:r>
            <a:r>
              <a:rPr lang="ru-RU" sz="1200" dirty="0" err="1" smtClean="0">
                <a:latin typeface="Hyundai Sans Text" pitchFamily="34" charset="0"/>
                <a:ea typeface="Modern H Medium" panose="020B0603000000020004" pitchFamily="34" charset="-128"/>
              </a:rPr>
              <a:t>Киа</a:t>
            </a:r>
            <a:r>
              <a:rPr lang="ru-RU" sz="1200" dirty="0" smtClean="0">
                <a:latin typeface="Hyundai Sans Text" pitchFamily="34" charset="0"/>
                <a:ea typeface="Modern H Medium" panose="020B0603000000020004" pitchFamily="34" charset="-128"/>
              </a:rPr>
              <a:t>.</a:t>
            </a:r>
            <a:endParaRPr lang="ru-RU" sz="1200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31" name="Выноска 2 30"/>
          <p:cNvSpPr/>
          <p:nvPr/>
        </p:nvSpPr>
        <p:spPr>
          <a:xfrm>
            <a:off x="2712622" y="5443516"/>
            <a:ext cx="2246298" cy="561656"/>
          </a:xfrm>
          <a:prstGeom prst="borderCallout2">
            <a:avLst>
              <a:gd name="adj1" fmla="val 21235"/>
              <a:gd name="adj2" fmla="val 100317"/>
              <a:gd name="adj3" fmla="val -78483"/>
              <a:gd name="adj4" fmla="val 131396"/>
              <a:gd name="adj5" fmla="val -330711"/>
              <a:gd name="adj6" fmla="val 133042"/>
            </a:avLst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400" dirty="0">
                <a:solidFill>
                  <a:schemeClr val="lt1"/>
                </a:solidFill>
                <a:latin typeface="Hyundai Sans Text" pitchFamily="34" charset="0"/>
                <a:ea typeface="Hyundai Sans Text" pitchFamily="34" charset="0"/>
              </a:rPr>
              <a:t>Предложение</a:t>
            </a:r>
            <a:endParaRPr lang="ru-RU" sz="2800" dirty="0">
              <a:solidFill>
                <a:schemeClr val="lt1"/>
              </a:solidFill>
              <a:latin typeface="Hyundai Sans Text" pitchFamily="34" charset="0"/>
              <a:ea typeface="Hyundai Sans Text" pitchFamily="34" charset="0"/>
            </a:endParaRPr>
          </a:p>
        </p:txBody>
      </p:sp>
      <p:cxnSp>
        <p:nvCxnSpPr>
          <p:cNvPr id="32" name="Прямая со стрелкой 31"/>
          <p:cNvCxnSpPr/>
          <p:nvPr/>
        </p:nvCxnSpPr>
        <p:spPr>
          <a:xfrm>
            <a:off x="4958920" y="3571308"/>
            <a:ext cx="687422" cy="0"/>
          </a:xfrm>
          <a:prstGeom prst="straightConnector1">
            <a:avLst/>
          </a:prstGeom>
          <a:ln w="317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5041968" y="3252446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rgbClr val="FF0000"/>
                </a:solidFill>
                <a:latin typeface="Hyundai Sans Text" pitchFamily="34" charset="0"/>
              </a:rPr>
              <a:t>8км</a:t>
            </a:r>
            <a:endParaRPr lang="ru-RU" sz="1400" dirty="0">
              <a:solidFill>
                <a:srgbClr val="FF0000"/>
              </a:solidFill>
              <a:latin typeface="Hyundai Sans Text" pitchFamily="34" charset="0"/>
            </a:endParaRPr>
          </a:p>
        </p:txBody>
      </p:sp>
      <p:cxnSp>
        <p:nvCxnSpPr>
          <p:cNvPr id="34" name="Прямая со стрелкой 33"/>
          <p:cNvCxnSpPr/>
          <p:nvPr/>
        </p:nvCxnSpPr>
        <p:spPr>
          <a:xfrm flipV="1">
            <a:off x="5498902" y="3571308"/>
            <a:ext cx="147441" cy="504056"/>
          </a:xfrm>
          <a:prstGeom prst="straightConnector1">
            <a:avLst/>
          </a:prstGeom>
          <a:ln w="317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 rot="17107353">
            <a:off x="5199345" y="3625224"/>
            <a:ext cx="50687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solidFill>
                  <a:srgbClr val="FF0000"/>
                </a:solidFill>
                <a:latin typeface="Hyundai Sans Text" pitchFamily="34" charset="0"/>
              </a:rPr>
              <a:t>8км</a:t>
            </a:r>
            <a:endParaRPr lang="ru-RU" sz="1400" dirty="0">
              <a:solidFill>
                <a:srgbClr val="FF0000"/>
              </a:solidFill>
              <a:latin typeface="Hyundai Sans Text" pitchFamily="34" charset="0"/>
            </a:endParaRPr>
          </a:p>
        </p:txBody>
      </p:sp>
      <p:cxnSp>
        <p:nvCxnSpPr>
          <p:cNvPr id="36" name="Прямая со стрелкой 35"/>
          <p:cNvCxnSpPr/>
          <p:nvPr/>
        </p:nvCxnSpPr>
        <p:spPr>
          <a:xfrm flipV="1">
            <a:off x="5737722" y="1987132"/>
            <a:ext cx="307241" cy="1573088"/>
          </a:xfrm>
          <a:prstGeom prst="straightConnector1">
            <a:avLst/>
          </a:prstGeom>
          <a:ln w="31750">
            <a:solidFill>
              <a:srgbClr val="FF0000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14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9" t="10460" r="333" b="5002"/>
          <a:stretch/>
        </p:blipFill>
        <p:spPr bwMode="auto">
          <a:xfrm>
            <a:off x="324665" y="829271"/>
            <a:ext cx="9360000" cy="51535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District </a:t>
            </a:r>
            <a:r>
              <a:rPr lang="en-US" sz="2400" dirty="0" smtClean="0"/>
              <a:t>Map / </a:t>
            </a:r>
            <a:r>
              <a:rPr lang="ru-RU" sz="2400" dirty="0" smtClean="0"/>
              <a:t>Карта </a:t>
            </a:r>
            <a:r>
              <a:rPr lang="ru-RU" sz="2400" dirty="0"/>
              <a:t>района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13</a:t>
            </a:fld>
            <a:endParaRPr lang="ru-RU" dirty="0"/>
          </a:p>
        </p:txBody>
      </p:sp>
      <p:sp>
        <p:nvSpPr>
          <p:cNvPr id="14" name="Полилиния 13"/>
          <p:cNvSpPr/>
          <p:nvPr/>
        </p:nvSpPr>
        <p:spPr>
          <a:xfrm>
            <a:off x="4094905" y="3976199"/>
            <a:ext cx="391300" cy="395159"/>
          </a:xfrm>
          <a:custGeom>
            <a:avLst/>
            <a:gdLst>
              <a:gd name="connsiteX0" fmla="*/ 0 w 371475"/>
              <a:gd name="connsiteY0" fmla="*/ 171450 h 406400"/>
              <a:gd name="connsiteX1" fmla="*/ 123825 w 371475"/>
              <a:gd name="connsiteY1" fmla="*/ 0 h 406400"/>
              <a:gd name="connsiteX2" fmla="*/ 371475 w 371475"/>
              <a:gd name="connsiteY2" fmla="*/ 174625 h 406400"/>
              <a:gd name="connsiteX3" fmla="*/ 225425 w 371475"/>
              <a:gd name="connsiteY3" fmla="*/ 406400 h 406400"/>
              <a:gd name="connsiteX4" fmla="*/ 88900 w 371475"/>
              <a:gd name="connsiteY4" fmla="*/ 307975 h 406400"/>
              <a:gd name="connsiteX5" fmla="*/ 120650 w 371475"/>
              <a:gd name="connsiteY5" fmla="*/ 260350 h 406400"/>
              <a:gd name="connsiteX6" fmla="*/ 0 w 371475"/>
              <a:gd name="connsiteY6" fmla="*/ 171450 h 406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71475" h="406400">
                <a:moveTo>
                  <a:pt x="0" y="171450"/>
                </a:moveTo>
                <a:lnTo>
                  <a:pt x="123825" y="0"/>
                </a:lnTo>
                <a:lnTo>
                  <a:pt x="371475" y="174625"/>
                </a:lnTo>
                <a:lnTo>
                  <a:pt x="225425" y="406400"/>
                </a:lnTo>
                <a:lnTo>
                  <a:pt x="88900" y="307975"/>
                </a:lnTo>
                <a:lnTo>
                  <a:pt x="120650" y="260350"/>
                </a:lnTo>
                <a:lnTo>
                  <a:pt x="0" y="171450"/>
                </a:lnTo>
                <a:close/>
              </a:path>
            </a:pathLst>
          </a:custGeom>
          <a:pattFill prst="solidDmnd">
            <a:fgClr>
              <a:schemeClr val="tx2"/>
            </a:fgClr>
            <a:bgClr>
              <a:schemeClr val="bg1"/>
            </a:bgClr>
          </a:pattFill>
          <a:ln w="12700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15" name="Стрелка влево 14"/>
          <p:cNvSpPr/>
          <p:nvPr/>
        </p:nvSpPr>
        <p:spPr>
          <a:xfrm rot="18537169">
            <a:off x="82812" y="3802048"/>
            <a:ext cx="2365927" cy="348295"/>
          </a:xfrm>
          <a:prstGeom prst="leftArrow">
            <a:avLst>
              <a:gd name="adj1" fmla="val 76120"/>
              <a:gd name="adj2" fmla="val 59274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0" scaled="1"/>
            <a:tileRect/>
          </a:gra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latin typeface="Hyundai Sans Text" pitchFamily="34" charset="0"/>
              </a:rPr>
              <a:t>Левый берег </a:t>
            </a:r>
            <a:r>
              <a:rPr lang="en-US" sz="1600" dirty="0" smtClean="0">
                <a:latin typeface="Hyundai Sans Text" pitchFamily="34" charset="0"/>
              </a:rPr>
              <a:t>(  ̴</a:t>
            </a:r>
            <a:r>
              <a:rPr lang="ru-RU" sz="1600" dirty="0" smtClean="0">
                <a:latin typeface="Hyundai Sans Text" pitchFamily="34" charset="0"/>
              </a:rPr>
              <a:t>3</a:t>
            </a:r>
            <a:r>
              <a:rPr lang="en-US" sz="1600" dirty="0" smtClean="0">
                <a:latin typeface="Hyundai Sans Text" pitchFamily="34" charset="0"/>
              </a:rPr>
              <a:t> </a:t>
            </a:r>
            <a:r>
              <a:rPr lang="ru-RU" sz="1600" dirty="0" smtClean="0">
                <a:latin typeface="Hyundai Sans Text" pitchFamily="34" charset="0"/>
              </a:rPr>
              <a:t>км)</a:t>
            </a:r>
            <a:endParaRPr lang="ru-RU" sz="1600" dirty="0">
              <a:latin typeface="Hyundai Sans Text" pitchFamily="34" charset="0"/>
            </a:endParaRPr>
          </a:p>
        </p:txBody>
      </p:sp>
      <p:sp>
        <p:nvSpPr>
          <p:cNvPr id="16" name="Стрелка вправо 15"/>
          <p:cNvSpPr/>
          <p:nvPr/>
        </p:nvSpPr>
        <p:spPr>
          <a:xfrm rot="2026046">
            <a:off x="6523654" y="5002589"/>
            <a:ext cx="2869012" cy="320400"/>
          </a:xfrm>
          <a:prstGeom prst="rightArrow">
            <a:avLst>
              <a:gd name="adj1" fmla="val 74033"/>
              <a:gd name="adj2" fmla="val 71761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10800000" scaled="1"/>
            <a:tileRect/>
          </a:gra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latin typeface="Hyundai Sans Text" pitchFamily="34" charset="0"/>
              </a:rPr>
              <a:t>Бердск, Искитим, Барнаул</a:t>
            </a:r>
            <a:endParaRPr lang="ru-RU" sz="1600" dirty="0">
              <a:latin typeface="Hyundai Sans Text" pitchFamily="34" charset="0"/>
            </a:endParaRPr>
          </a:p>
        </p:txBody>
      </p:sp>
      <p:sp>
        <p:nvSpPr>
          <p:cNvPr id="17" name="Выноска 2 16"/>
          <p:cNvSpPr/>
          <p:nvPr/>
        </p:nvSpPr>
        <p:spPr>
          <a:xfrm>
            <a:off x="1879974" y="5229722"/>
            <a:ext cx="1404156" cy="303075"/>
          </a:xfrm>
          <a:prstGeom prst="borderCallout2">
            <a:avLst>
              <a:gd name="adj1" fmla="val 18750"/>
              <a:gd name="adj2" fmla="val 104167"/>
              <a:gd name="adj3" fmla="val 18750"/>
              <a:gd name="adj4" fmla="val 113985"/>
              <a:gd name="adj5" fmla="val -345367"/>
              <a:gd name="adj6" fmla="val 174057"/>
            </a:avLst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1400" dirty="0">
                <a:solidFill>
                  <a:schemeClr val="lt1"/>
                </a:solidFill>
                <a:latin typeface="Hyundai Sans Text" pitchFamily="34" charset="0"/>
                <a:ea typeface="Hyundai Sans Text" pitchFamily="34" charset="0"/>
              </a:rPr>
              <a:t>Предложение</a:t>
            </a:r>
          </a:p>
        </p:txBody>
      </p:sp>
      <p:sp>
        <p:nvSpPr>
          <p:cNvPr id="19" name="Стрелка влево 18"/>
          <p:cNvSpPr/>
          <p:nvPr/>
        </p:nvSpPr>
        <p:spPr>
          <a:xfrm rot="2136286">
            <a:off x="177098" y="1502720"/>
            <a:ext cx="2105077" cy="321503"/>
          </a:xfrm>
          <a:prstGeom prst="leftArrow">
            <a:avLst>
              <a:gd name="adj1" fmla="val 76120"/>
              <a:gd name="adj2" fmla="val 56202"/>
            </a:avLst>
          </a:prstGeom>
          <a:gradFill flip="none" rotWithShape="1">
            <a:gsLst>
              <a:gs pos="0">
                <a:schemeClr val="tx1">
                  <a:lumMod val="50000"/>
                  <a:lumOff val="50000"/>
                  <a:shade val="30000"/>
                  <a:satMod val="115000"/>
                </a:schemeClr>
              </a:gs>
              <a:gs pos="50000">
                <a:schemeClr val="tx1">
                  <a:lumMod val="50000"/>
                  <a:lumOff val="50000"/>
                  <a:shade val="67500"/>
                  <a:satMod val="115000"/>
                </a:schemeClr>
              </a:gs>
              <a:gs pos="100000">
                <a:schemeClr val="tx1">
                  <a:lumMod val="50000"/>
                  <a:lumOff val="50000"/>
                  <a:shade val="100000"/>
                  <a:satMod val="115000"/>
                </a:schemeClr>
              </a:gs>
            </a:gsLst>
            <a:lin ang="2700000" scaled="1"/>
            <a:tileRect/>
          </a:gradFill>
          <a:ln w="127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1600" dirty="0" smtClean="0">
                <a:solidFill>
                  <a:schemeClr val="bg1"/>
                </a:solidFill>
                <a:latin typeface="Hyundai Sans Text" pitchFamily="34" charset="0"/>
              </a:rPr>
              <a:t>Центр </a:t>
            </a:r>
            <a:r>
              <a:rPr lang="en-US" sz="1600" dirty="0" smtClean="0">
                <a:solidFill>
                  <a:schemeClr val="bg1"/>
                </a:solidFill>
                <a:latin typeface="Hyundai Sans Text" pitchFamily="34" charset="0"/>
              </a:rPr>
              <a:t>(  ̴</a:t>
            </a:r>
            <a:r>
              <a:rPr lang="ru-RU" sz="1600" dirty="0" smtClean="0">
                <a:solidFill>
                  <a:schemeClr val="bg1"/>
                </a:solidFill>
                <a:latin typeface="Hyundai Sans Text" pitchFamily="34" charset="0"/>
              </a:rPr>
              <a:t>3</a:t>
            </a:r>
            <a:r>
              <a:rPr lang="en-US" sz="1600" dirty="0" smtClean="0">
                <a:solidFill>
                  <a:schemeClr val="bg1"/>
                </a:solidFill>
                <a:latin typeface="Hyundai Sans Text" pitchFamily="34" charset="0"/>
              </a:rPr>
              <a:t> </a:t>
            </a:r>
            <a:r>
              <a:rPr lang="ru-RU" sz="1600" dirty="0" smtClean="0">
                <a:solidFill>
                  <a:schemeClr val="bg1"/>
                </a:solidFill>
                <a:latin typeface="Hyundai Sans Text" pitchFamily="34" charset="0"/>
              </a:rPr>
              <a:t>км)</a:t>
            </a:r>
            <a:endParaRPr lang="ru-RU" sz="1600" dirty="0">
              <a:solidFill>
                <a:schemeClr val="bg1"/>
              </a:solidFill>
              <a:latin typeface="Hyundai Sans Text" pitchFamily="34" charset="0"/>
            </a:endParaRPr>
          </a:p>
        </p:txBody>
      </p:sp>
      <p:sp>
        <p:nvSpPr>
          <p:cNvPr id="20" name="Прямоугольник 19"/>
          <p:cNvSpPr/>
          <p:nvPr/>
        </p:nvSpPr>
        <p:spPr>
          <a:xfrm rot="2072078">
            <a:off x="5715933" y="3282573"/>
            <a:ext cx="1309465" cy="97097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925703" y="3606863"/>
            <a:ext cx="824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Hyundai Sans Text" pitchFamily="34" charset="0"/>
              </a:rPr>
              <a:t>Завод</a:t>
            </a:r>
            <a:endParaRPr lang="ru-RU" dirty="0">
              <a:latin typeface="Hyundai Sans Text" pitchFamily="34" charset="0"/>
            </a:endParaRPr>
          </a:p>
        </p:txBody>
      </p:sp>
      <p:sp>
        <p:nvSpPr>
          <p:cNvPr id="22" name="Прямоугольник 21"/>
          <p:cNvSpPr/>
          <p:nvPr/>
        </p:nvSpPr>
        <p:spPr>
          <a:xfrm rot="2072078">
            <a:off x="1961229" y="2595827"/>
            <a:ext cx="2577219" cy="10981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921880" y="3065014"/>
            <a:ext cx="718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Hyundai Sans Text" pitchFamily="34" charset="0"/>
              </a:rPr>
              <a:t>Парк</a:t>
            </a:r>
            <a:endParaRPr lang="ru-RU" dirty="0">
              <a:latin typeface="Hyundai Sans Text" pitchFamily="34" charset="0"/>
            </a:endParaRPr>
          </a:p>
        </p:txBody>
      </p:sp>
      <p:sp>
        <p:nvSpPr>
          <p:cNvPr id="24" name="Прямоугольник 23"/>
          <p:cNvSpPr/>
          <p:nvPr/>
        </p:nvSpPr>
        <p:spPr>
          <a:xfrm rot="2072078">
            <a:off x="6792981" y="1324020"/>
            <a:ext cx="2423600" cy="218170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Hyundai Sans Text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999992" y="2175144"/>
            <a:ext cx="20505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latin typeface="Hyundai Sans Text" pitchFamily="34" charset="0"/>
              </a:rPr>
              <a:t>Жилые кварталы</a:t>
            </a:r>
            <a:endParaRPr lang="ru-RU" dirty="0">
              <a:latin typeface="Hyundai Sans Text" pitchFamily="34" charset="0"/>
            </a:endParaRPr>
          </a:p>
        </p:txBody>
      </p:sp>
      <p:sp>
        <p:nvSpPr>
          <p:cNvPr id="29" name="직사각형 3"/>
          <p:cNvSpPr/>
          <p:nvPr/>
        </p:nvSpPr>
        <p:spPr>
          <a:xfrm rot="20057490">
            <a:off x="3656452" y="2769729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582055" y="1159483"/>
            <a:ext cx="4087137" cy="954107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ru-RU" sz="1400" dirty="0">
                <a:latin typeface="Hyundai Sans Text" pitchFamily="34" charset="0"/>
                <a:ea typeface="Modern H Medium" panose="020B0603000000020004" pitchFamily="34" charset="-128"/>
              </a:rPr>
              <a:t>Указать </a:t>
            </a:r>
            <a:r>
              <a:rPr lang="ru-RU" sz="1400" dirty="0" smtClean="0">
                <a:latin typeface="Hyundai Sans Text" pitchFamily="34" charset="0"/>
                <a:ea typeface="Modern H Medium" panose="020B0603000000020004" pitchFamily="34" charset="-128"/>
              </a:rPr>
              <a:t>важные на </a:t>
            </a:r>
            <a:r>
              <a:rPr lang="ru-RU" sz="1400" dirty="0">
                <a:latin typeface="Hyundai Sans Text" pitchFamily="34" charset="0"/>
                <a:ea typeface="Modern H Medium" panose="020B0603000000020004" pitchFamily="34" charset="-128"/>
              </a:rPr>
              <a:t>В</a:t>
            </a:r>
            <a:r>
              <a:rPr lang="ru-RU" sz="1400" dirty="0" smtClean="0">
                <a:latin typeface="Hyundai Sans Text" pitchFamily="34" charset="0"/>
                <a:ea typeface="Modern H Medium" panose="020B0603000000020004" pitchFamily="34" charset="-128"/>
              </a:rPr>
              <a:t>аш взгляд объекты: направление основного трафика, ближайшие </a:t>
            </a:r>
            <a:r>
              <a:rPr lang="ru-RU" sz="1400" dirty="0">
                <a:latin typeface="Hyundai Sans Text" pitchFamily="34" charset="0"/>
                <a:ea typeface="Modern H Medium" panose="020B0603000000020004" pitchFamily="34" charset="-128"/>
              </a:rPr>
              <a:t>а</a:t>
            </a:r>
            <a:r>
              <a:rPr lang="ru-RU" sz="1400" dirty="0" smtClean="0">
                <a:latin typeface="Hyundai Sans Text" pitchFamily="34" charset="0"/>
                <a:ea typeface="Modern H Medium" panose="020B0603000000020004" pitchFamily="34" charset="-128"/>
              </a:rPr>
              <a:t>втомобильные ДЦ, Крупные торговые центры и т.д. и т.п.</a:t>
            </a:r>
            <a:endParaRPr lang="ru-RU" sz="1400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228573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96012" y="836712"/>
            <a:ext cx="7800975" cy="4772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General</a:t>
            </a:r>
            <a:r>
              <a:rPr lang="ru-RU" sz="2400" dirty="0"/>
              <a:t> </a:t>
            </a:r>
            <a:r>
              <a:rPr lang="ru-RU" sz="2400" dirty="0" err="1" smtClean="0"/>
              <a:t>Layout</a:t>
            </a:r>
            <a:r>
              <a:rPr lang="en-US" sz="2400" dirty="0" smtClean="0"/>
              <a:t> </a:t>
            </a:r>
            <a:r>
              <a:rPr lang="ru-RU" sz="2400" dirty="0" smtClean="0"/>
              <a:t>/</a:t>
            </a:r>
            <a:r>
              <a:rPr lang="en-US" sz="2400" dirty="0" smtClean="0"/>
              <a:t> </a:t>
            </a:r>
            <a:r>
              <a:rPr lang="ru-RU" sz="2400" dirty="0" smtClean="0"/>
              <a:t>Схема </a:t>
            </a:r>
            <a:r>
              <a:rPr lang="ru-RU" sz="2400" dirty="0"/>
              <a:t>генерального плана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14</a:t>
            </a:fld>
            <a:endParaRPr lang="ru-RU" dirty="0"/>
          </a:p>
        </p:txBody>
      </p:sp>
      <p:sp>
        <p:nvSpPr>
          <p:cNvPr id="29" name="직사각형 3"/>
          <p:cNvSpPr/>
          <p:nvPr/>
        </p:nvSpPr>
        <p:spPr>
          <a:xfrm rot="20057490">
            <a:off x="3410508" y="1928063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  <p:sp>
        <p:nvSpPr>
          <p:cNvPr id="27" name="Text Box 4"/>
          <p:cNvSpPr txBox="1">
            <a:spLocks noChangeArrowheads="1"/>
          </p:cNvSpPr>
          <p:nvPr/>
        </p:nvSpPr>
        <p:spPr bwMode="auto">
          <a:xfrm>
            <a:off x="662122" y="5661126"/>
            <a:ext cx="2576248" cy="307777"/>
          </a:xfrm>
          <a:prstGeom prst="rect">
            <a:avLst/>
          </a:prstGeom>
          <a:noFill/>
          <a:ln w="22225">
            <a:solidFill>
              <a:srgbClr val="00428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Hyundai Sans Text" pitchFamily="34" charset="0"/>
                <a:ea typeface="Modern H Medium" pitchFamily="34" charset="-128"/>
              </a:rPr>
              <a:t>Mercedes-Benz </a:t>
            </a:r>
            <a:endParaRPr lang="ru-RU" sz="1400" dirty="0">
              <a:latin typeface="Hyundai Sans Text" pitchFamily="34" charset="0"/>
              <a:ea typeface="Modern H Medium" pitchFamily="34" charset="-128"/>
            </a:endParaRPr>
          </a:p>
        </p:txBody>
      </p:sp>
      <p:sp>
        <p:nvSpPr>
          <p:cNvPr id="28" name="Line 5"/>
          <p:cNvSpPr>
            <a:spLocks noChangeShapeType="1"/>
          </p:cNvSpPr>
          <p:nvPr/>
        </p:nvSpPr>
        <p:spPr bwMode="auto">
          <a:xfrm flipV="1">
            <a:off x="2768865" y="4508601"/>
            <a:ext cx="0" cy="1152525"/>
          </a:xfrm>
          <a:prstGeom prst="line">
            <a:avLst/>
          </a:prstGeom>
          <a:noFill/>
          <a:ln w="19050">
            <a:solidFill>
              <a:srgbClr val="00428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ru-RU" dirty="0">
              <a:latin typeface="Hyundai Sans Text" pitchFamily="34" charset="0"/>
            </a:endParaRPr>
          </a:p>
        </p:txBody>
      </p:sp>
      <p:sp>
        <p:nvSpPr>
          <p:cNvPr id="30" name="Text Box 6"/>
          <p:cNvSpPr txBox="1">
            <a:spLocks noChangeArrowheads="1"/>
          </p:cNvSpPr>
          <p:nvPr/>
        </p:nvSpPr>
        <p:spPr bwMode="auto">
          <a:xfrm>
            <a:off x="3393150" y="5661126"/>
            <a:ext cx="1793742" cy="307777"/>
          </a:xfrm>
          <a:prstGeom prst="rect">
            <a:avLst/>
          </a:prstGeom>
          <a:solidFill>
            <a:srgbClr val="FFFFCC"/>
          </a:solidFill>
          <a:ln w="22225">
            <a:solidFill>
              <a:srgbClr val="00428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ru-RU" sz="1400" dirty="0" smtClean="0">
                <a:latin typeface="Hyundai Sans Text" pitchFamily="34" charset="0"/>
                <a:ea typeface="Modern H Medium" pitchFamily="34" charset="-128"/>
              </a:rPr>
              <a:t>Предложение</a:t>
            </a:r>
            <a:endParaRPr lang="ru-RU" sz="1400" dirty="0">
              <a:latin typeface="Hyundai Sans Text" pitchFamily="34" charset="0"/>
              <a:ea typeface="Modern H Medium" pitchFamily="34" charset="-128"/>
            </a:endParaRPr>
          </a:p>
        </p:txBody>
      </p:sp>
      <p:sp>
        <p:nvSpPr>
          <p:cNvPr id="31" name="Line 7"/>
          <p:cNvSpPr>
            <a:spLocks noChangeShapeType="1"/>
          </p:cNvSpPr>
          <p:nvPr/>
        </p:nvSpPr>
        <p:spPr bwMode="auto">
          <a:xfrm flipV="1">
            <a:off x="4328716" y="4508601"/>
            <a:ext cx="0" cy="1152525"/>
          </a:xfrm>
          <a:prstGeom prst="line">
            <a:avLst/>
          </a:prstGeom>
          <a:noFill/>
          <a:ln w="19050">
            <a:solidFill>
              <a:srgbClr val="00428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ru-RU" dirty="0">
              <a:latin typeface="Hyundai Sans Text" pitchFamily="34" charset="0"/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5343393" y="5661126"/>
            <a:ext cx="1561571" cy="307777"/>
          </a:xfrm>
          <a:prstGeom prst="rect">
            <a:avLst/>
          </a:prstGeom>
          <a:noFill/>
          <a:ln w="22225">
            <a:solidFill>
              <a:srgbClr val="00428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Hyundai Sans Text" pitchFamily="34" charset="0"/>
                <a:ea typeface="Modern H Medium" pitchFamily="34" charset="-128"/>
              </a:rPr>
              <a:t>Infinity</a:t>
            </a:r>
            <a:endParaRPr lang="ru-RU" sz="1400" dirty="0">
              <a:latin typeface="Hyundai Sans Text" pitchFamily="34" charset="0"/>
              <a:ea typeface="Modern H Medium" pitchFamily="34" charset="-128"/>
            </a:endParaRPr>
          </a:p>
        </p:txBody>
      </p:sp>
      <p:sp>
        <p:nvSpPr>
          <p:cNvPr id="33" name="Line 9"/>
          <p:cNvSpPr>
            <a:spLocks noChangeShapeType="1"/>
          </p:cNvSpPr>
          <p:nvPr/>
        </p:nvSpPr>
        <p:spPr bwMode="auto">
          <a:xfrm flipV="1">
            <a:off x="5811177" y="4508601"/>
            <a:ext cx="0" cy="1152525"/>
          </a:xfrm>
          <a:prstGeom prst="line">
            <a:avLst/>
          </a:prstGeom>
          <a:noFill/>
          <a:ln w="19050">
            <a:solidFill>
              <a:srgbClr val="00428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ru-RU" dirty="0">
              <a:latin typeface="Hyundai Sans Text" pitchFamily="34" charset="0"/>
            </a:endParaRPr>
          </a:p>
        </p:txBody>
      </p:sp>
      <p:sp>
        <p:nvSpPr>
          <p:cNvPr id="34" name="Text Box 10"/>
          <p:cNvSpPr txBox="1">
            <a:spLocks noChangeArrowheads="1"/>
          </p:cNvSpPr>
          <p:nvPr/>
        </p:nvSpPr>
        <p:spPr bwMode="auto">
          <a:xfrm>
            <a:off x="7135416" y="5661126"/>
            <a:ext cx="1093788" cy="307777"/>
          </a:xfrm>
          <a:prstGeom prst="rect">
            <a:avLst/>
          </a:prstGeom>
          <a:noFill/>
          <a:ln w="22225">
            <a:solidFill>
              <a:srgbClr val="00428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Hyundai Sans Text" pitchFamily="34" charset="0"/>
                <a:ea typeface="Modern H Medium" pitchFamily="34" charset="-128"/>
              </a:rPr>
              <a:t>Toyota</a:t>
            </a:r>
            <a:endParaRPr lang="ru-RU" sz="1400" dirty="0">
              <a:latin typeface="Hyundai Sans Text" pitchFamily="34" charset="0"/>
              <a:ea typeface="Modern H Medium" pitchFamily="34" charset="-128"/>
            </a:endParaRPr>
          </a:p>
        </p:txBody>
      </p:sp>
      <p:sp>
        <p:nvSpPr>
          <p:cNvPr id="35" name="Line 11"/>
          <p:cNvSpPr>
            <a:spLocks noChangeShapeType="1"/>
          </p:cNvSpPr>
          <p:nvPr/>
        </p:nvSpPr>
        <p:spPr bwMode="auto">
          <a:xfrm flipV="1">
            <a:off x="7293637" y="4508601"/>
            <a:ext cx="0" cy="1152525"/>
          </a:xfrm>
          <a:prstGeom prst="line">
            <a:avLst/>
          </a:prstGeom>
          <a:noFill/>
          <a:ln w="19050">
            <a:solidFill>
              <a:srgbClr val="004281"/>
            </a:solidFill>
            <a:prstDash val="dash"/>
            <a:round/>
            <a:headEnd/>
            <a:tailEnd type="triangle" w="med" len="med"/>
          </a:ln>
        </p:spPr>
        <p:txBody>
          <a:bodyPr/>
          <a:lstStyle/>
          <a:p>
            <a:endParaRPr lang="ru-RU" dirty="0">
              <a:latin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717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3745" y="764704"/>
            <a:ext cx="5819775" cy="5400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 smtClean="0"/>
              <a:t>Layout / </a:t>
            </a:r>
            <a:r>
              <a:rPr lang="ru-RU" sz="2400" dirty="0" smtClean="0"/>
              <a:t>Планировка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15</a:t>
            </a:fld>
            <a:endParaRPr lang="ru-RU" dirty="0"/>
          </a:p>
        </p:txBody>
      </p:sp>
      <p:sp>
        <p:nvSpPr>
          <p:cNvPr id="29" name="직사각형 3"/>
          <p:cNvSpPr/>
          <p:nvPr/>
        </p:nvSpPr>
        <p:spPr>
          <a:xfrm rot="20057490">
            <a:off x="6049226" y="2648143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  <p:graphicFrame>
        <p:nvGraphicFramePr>
          <p:cNvPr id="1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1902062"/>
              </p:ext>
            </p:extLst>
          </p:nvPr>
        </p:nvGraphicFramePr>
        <p:xfrm>
          <a:off x="272481" y="893756"/>
          <a:ext cx="3354372" cy="3127248"/>
        </p:xfrm>
        <a:graphic>
          <a:graphicData uri="http://schemas.openxmlformats.org/drawingml/2006/table">
            <a:tbl>
              <a:tblPr/>
              <a:tblGrid>
                <a:gridCol w="1326147"/>
                <a:gridCol w="2028225"/>
              </a:tblGrid>
              <a:tr h="7791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Showroom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Шоу-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рум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Size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</a:t>
                      </a:r>
                      <a:r>
                        <a:rPr kumimoji="0" lang="ru-RU" sz="14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(m x m)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7918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W/S size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Слесарный цех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/>
                      </a:r>
                      <a:b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</a:b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</a:t>
                      </a:r>
                      <a:r>
                        <a:rPr kumimoji="0" lang="ru-RU" sz="14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m x m)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60628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Bodyshop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size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Кузовной цех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Размер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: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Длина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Ширина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</a:t>
                      </a:r>
                      <a:r>
                        <a:rPr kumimoji="0" lang="ru-RU" sz="14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</a:t>
                      </a:r>
                    </a:p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3000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(m x m)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8968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3024" y="1490036"/>
            <a:ext cx="9633520" cy="37391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3D </a:t>
            </a:r>
            <a:r>
              <a:rPr lang="en-US" sz="2400" dirty="0" smtClean="0"/>
              <a:t>view / 3D </a:t>
            </a:r>
            <a:r>
              <a:rPr lang="ru-RU" sz="2400" dirty="0"/>
              <a:t>вид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16</a:t>
            </a:fld>
            <a:endParaRPr lang="ru-RU" dirty="0"/>
          </a:p>
        </p:txBody>
      </p:sp>
      <p:sp>
        <p:nvSpPr>
          <p:cNvPr id="29" name="직사각형 3"/>
          <p:cNvSpPr/>
          <p:nvPr/>
        </p:nvSpPr>
        <p:spPr>
          <a:xfrm rot="20057490">
            <a:off x="203429" y="2218468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59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Current</a:t>
            </a:r>
            <a:r>
              <a:rPr lang="ru-RU" sz="2400" dirty="0"/>
              <a:t> </a:t>
            </a:r>
            <a:r>
              <a:rPr lang="ru-RU" sz="2400" dirty="0" err="1"/>
              <a:t>view</a:t>
            </a:r>
            <a:r>
              <a:rPr lang="ru-RU" sz="2400" dirty="0"/>
              <a:t> (</a:t>
            </a:r>
            <a:r>
              <a:rPr lang="ru-RU" sz="2400" dirty="0" err="1"/>
              <a:t>photo</a:t>
            </a:r>
            <a:r>
              <a:rPr lang="ru-RU" sz="2400" dirty="0" smtClean="0"/>
              <a:t>)</a:t>
            </a:r>
            <a:r>
              <a:rPr lang="en-US" sz="2400" dirty="0" smtClean="0"/>
              <a:t> / </a:t>
            </a:r>
            <a:r>
              <a:rPr lang="ru-RU" sz="2400" dirty="0" smtClean="0"/>
              <a:t>Существующий </a:t>
            </a:r>
            <a:r>
              <a:rPr lang="ru-RU" sz="2400" dirty="0"/>
              <a:t>вид (фото)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17</a:t>
            </a:fld>
            <a:endParaRPr lang="ru-RU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966646" y="3531399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966430" y="837183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Фото участка по фасаду </a:t>
            </a:r>
            <a:r>
              <a:rPr lang="ru-RU" dirty="0" smtClean="0">
                <a:latin typeface="Hyundai Sans Text" pitchFamily="34" charset="0"/>
                <a:ea typeface="Modern H Medium" panose="020B0603000000020004" pitchFamily="34" charset="-128"/>
              </a:rPr>
              <a:t>справа</a:t>
            </a:r>
            <a:endParaRPr lang="ru-RU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272480" y="3532341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 smtClean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  <a:endParaRPr lang="ru-RU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272693" y="836712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 smtClean="0">
                <a:latin typeface="Hyundai Sans Text" pitchFamily="34" charset="0"/>
                <a:ea typeface="Modern H Medium" panose="020B0603000000020004" pitchFamily="34" charset="-128"/>
              </a:rPr>
              <a:t>Фото участка по фасаду слева</a:t>
            </a:r>
            <a:endParaRPr lang="ru-RU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130111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Current</a:t>
            </a:r>
            <a:r>
              <a:rPr lang="ru-RU" sz="2400" dirty="0"/>
              <a:t> </a:t>
            </a:r>
            <a:r>
              <a:rPr lang="ru-RU" sz="2400" dirty="0" err="1"/>
              <a:t>view</a:t>
            </a:r>
            <a:r>
              <a:rPr lang="ru-RU" sz="2400" dirty="0"/>
              <a:t> (</a:t>
            </a:r>
            <a:r>
              <a:rPr lang="ru-RU" sz="2400" dirty="0" err="1"/>
              <a:t>photo</a:t>
            </a:r>
            <a:r>
              <a:rPr lang="ru-RU" sz="2400" dirty="0" smtClean="0"/>
              <a:t>)</a:t>
            </a:r>
            <a:r>
              <a:rPr lang="en-US" sz="2400" dirty="0" smtClean="0"/>
              <a:t> / </a:t>
            </a:r>
            <a:r>
              <a:rPr lang="ru-RU" sz="2400" dirty="0" smtClean="0"/>
              <a:t>Существующий </a:t>
            </a:r>
            <a:r>
              <a:rPr lang="ru-RU" sz="2400" dirty="0"/>
              <a:t>вид (фото)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18</a:t>
            </a:fld>
            <a:endParaRPr lang="ru-RU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966646" y="3531399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966430" y="837183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272480" y="3532341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 smtClean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  <a:endParaRPr lang="ru-RU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272693" y="836712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</p:spTree>
    <p:extLst>
      <p:ext uri="{BB962C8B-B14F-4D97-AF65-F5344CB8AC3E}">
        <p14:creationId xmlns:p14="http://schemas.microsoft.com/office/powerpoint/2010/main" val="240431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Company </a:t>
            </a:r>
            <a:r>
              <a:rPr lang="en-US" sz="2400" dirty="0" smtClean="0"/>
              <a:t>profile / </a:t>
            </a:r>
            <a:r>
              <a:rPr lang="ru-RU" sz="2400" dirty="0" smtClean="0"/>
              <a:t>Общая </a:t>
            </a:r>
            <a:r>
              <a:rPr lang="ru-RU" sz="2400" dirty="0"/>
              <a:t>информация о компании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</a:t>
            </a:fld>
            <a:endParaRPr lang="ru-RU" dirty="0"/>
          </a:p>
        </p:txBody>
      </p:sp>
      <p:graphicFrame>
        <p:nvGraphicFramePr>
          <p:cNvPr id="5" name="Group 1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8588919"/>
              </p:ext>
            </p:extLst>
          </p:nvPr>
        </p:nvGraphicFramePr>
        <p:xfrm>
          <a:off x="272480" y="790992"/>
          <a:ext cx="9360001" cy="2313324"/>
        </p:xfrm>
        <a:graphic>
          <a:graphicData uri="http://schemas.openxmlformats.org/drawingml/2006/table">
            <a:tbl>
              <a:tblPr/>
              <a:tblGrid>
                <a:gridCol w="2338944"/>
                <a:gridCol w="4357950"/>
                <a:gridCol w="726302"/>
                <a:gridCol w="1936805"/>
              </a:tblGrid>
              <a:tr h="307812"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Contact information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/Контактная информация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3135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Legal Entity Name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/Наименование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078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Address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/Адрес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ИНН: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81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Кадастровый номер участка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87995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Contacts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/Контакты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Phone number/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Телефон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Address for correspondence/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Почтовый адрес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E-mail: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Website/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веб-сайт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: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Group 10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608237"/>
              </p:ext>
            </p:extLst>
          </p:nvPr>
        </p:nvGraphicFramePr>
        <p:xfrm>
          <a:off x="272480" y="3190116"/>
          <a:ext cx="9360000" cy="3021826"/>
        </p:xfrm>
        <a:graphic>
          <a:graphicData uri="http://schemas.openxmlformats.org/drawingml/2006/table">
            <a:tbl>
              <a:tblPr/>
              <a:tblGrid>
                <a:gridCol w="2338944"/>
                <a:gridCol w="1939608"/>
                <a:gridCol w="1611200"/>
                <a:gridCol w="1853528"/>
                <a:gridCol w="1616720"/>
              </a:tblGrid>
              <a:tr h="176213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Project Management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/Менеджеры проекта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17621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Position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/Должность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CEO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/Гендиректор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Project Manager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/Менеджер проекта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6193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Name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/ФИО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635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Contacts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/Контакты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Phone: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Cell Phone: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E-mail: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Phone: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Cell Phone: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E-mail: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2635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Birthday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/День Рождения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6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</a:tr>
              <a:tr h="26352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Education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/Образование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90651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Experience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/Опыт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Char char="-"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+mn-lt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659756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Current</a:t>
            </a:r>
            <a:r>
              <a:rPr lang="ru-RU" sz="2400" dirty="0"/>
              <a:t> </a:t>
            </a:r>
            <a:r>
              <a:rPr lang="ru-RU" sz="2400" dirty="0" err="1"/>
              <a:t>view</a:t>
            </a:r>
            <a:r>
              <a:rPr lang="ru-RU" sz="2400" dirty="0"/>
              <a:t> (</a:t>
            </a:r>
            <a:r>
              <a:rPr lang="ru-RU" sz="2400" dirty="0" err="1"/>
              <a:t>photo</a:t>
            </a:r>
            <a:r>
              <a:rPr lang="ru-RU" sz="2400" dirty="0" smtClean="0"/>
              <a:t>)</a:t>
            </a:r>
            <a:r>
              <a:rPr lang="en-US" sz="2400" dirty="0" smtClean="0"/>
              <a:t> / </a:t>
            </a:r>
            <a:r>
              <a:rPr lang="ru-RU" sz="2400" dirty="0" smtClean="0"/>
              <a:t>Существующий </a:t>
            </a:r>
            <a:r>
              <a:rPr lang="ru-RU" sz="2400" dirty="0"/>
              <a:t>вид (фото)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19</a:t>
            </a:fld>
            <a:endParaRPr lang="ru-RU" dirty="0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966646" y="3531399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966430" y="837183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272480" y="3532341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 smtClean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  <a:endParaRPr lang="ru-RU" dirty="0">
              <a:latin typeface="Hyundai Sans Text" pitchFamily="34" charset="0"/>
              <a:ea typeface="Modern H Medium" panose="020B0603000000020004" pitchFamily="34" charset="-128"/>
            </a:endParaRPr>
          </a:p>
        </p:txBody>
      </p:sp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272693" y="836712"/>
            <a:ext cx="4542290" cy="2520751"/>
          </a:xfrm>
          <a:prstGeom prst="rect">
            <a:avLst/>
          </a:prstGeom>
          <a:solidFill>
            <a:srgbClr val="E4DCD3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/>
            <a:r>
              <a:rPr lang="ru-RU" dirty="0">
                <a:latin typeface="Hyundai Sans Text" pitchFamily="34" charset="0"/>
                <a:ea typeface="Modern H Medium" panose="020B0603000000020004" pitchFamily="34" charset="-128"/>
              </a:rPr>
              <a:t>Дополнительное фото</a:t>
            </a:r>
          </a:p>
        </p:txBody>
      </p:sp>
    </p:spTree>
    <p:extLst>
      <p:ext uri="{BB962C8B-B14F-4D97-AF65-F5344CB8AC3E}">
        <p14:creationId xmlns:p14="http://schemas.microsoft.com/office/powerpoint/2010/main" val="131786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Current</a:t>
            </a:r>
            <a:r>
              <a:rPr lang="ru-RU" sz="2400" dirty="0"/>
              <a:t> </a:t>
            </a:r>
            <a:r>
              <a:rPr lang="ru-RU" sz="2400" dirty="0" err="1"/>
              <a:t>view</a:t>
            </a:r>
            <a:r>
              <a:rPr lang="ru-RU" sz="2400" dirty="0"/>
              <a:t> (</a:t>
            </a:r>
            <a:r>
              <a:rPr lang="ru-RU" sz="2400" dirty="0" err="1"/>
              <a:t>video</a:t>
            </a:r>
            <a:r>
              <a:rPr lang="ru-RU" sz="2400" dirty="0" smtClean="0"/>
              <a:t>)</a:t>
            </a:r>
            <a:r>
              <a:rPr lang="en-US" sz="2400" dirty="0" smtClean="0"/>
              <a:t> / </a:t>
            </a:r>
            <a:r>
              <a:rPr lang="ru-RU" sz="2400" dirty="0" smtClean="0"/>
              <a:t>Существующий </a:t>
            </a:r>
            <a:r>
              <a:rPr lang="ru-RU" sz="2400" dirty="0"/>
              <a:t>вид (видео)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20</a:t>
            </a:fld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273520" y="836712"/>
            <a:ext cx="93600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dirty="0" smtClean="0">
                <a:latin typeface="Hyundai Sans Text" pitchFamily="34" charset="0"/>
              </a:rPr>
              <a:t>Необходимо сделать достаточное количество фотографий и видеозаписей </a:t>
            </a:r>
            <a:r>
              <a:rPr lang="ru-RU" sz="2400" dirty="0">
                <a:latin typeface="Hyundai Sans Text" pitchFamily="34" charset="0"/>
              </a:rPr>
              <a:t>предлагаемого участка/здания и выложите </a:t>
            </a:r>
            <a:r>
              <a:rPr lang="ru-RU" sz="2400" dirty="0" smtClean="0">
                <a:latin typeface="Hyundai Sans Text" pitchFamily="34" charset="0"/>
              </a:rPr>
              <a:t>их </a:t>
            </a:r>
            <a:r>
              <a:rPr lang="ru-RU" sz="2400" dirty="0">
                <a:latin typeface="Hyundai Sans Text" pitchFamily="34" charset="0"/>
              </a:rPr>
              <a:t>на облачный сервис хранения данных (например </a:t>
            </a:r>
            <a:r>
              <a:rPr lang="ru-RU" sz="2400" dirty="0" smtClean="0">
                <a:latin typeface="Hyundai Sans Text" pitchFamily="34" charset="0"/>
              </a:rPr>
              <a:t>Яндекс Диск</a:t>
            </a:r>
            <a:r>
              <a:rPr lang="ru-RU" sz="2400" dirty="0">
                <a:latin typeface="Hyundai Sans Text" pitchFamily="34" charset="0"/>
              </a:rPr>
              <a:t>). </a:t>
            </a:r>
            <a:endParaRPr lang="en-US" sz="2400" dirty="0" smtClean="0">
              <a:latin typeface="Hyundai Sans Text" pitchFamily="34" charset="0"/>
            </a:endParaRPr>
          </a:p>
          <a:p>
            <a:endParaRPr lang="en-US" sz="2400" dirty="0">
              <a:solidFill>
                <a:srgbClr val="FF0000"/>
              </a:solidFill>
              <a:latin typeface="Hyundai Sans Text" pitchFamily="34" charset="0"/>
            </a:endParaRPr>
          </a:p>
          <a:p>
            <a:r>
              <a:rPr lang="ru-RU" sz="2400" dirty="0" smtClean="0">
                <a:solidFill>
                  <a:srgbClr val="FF0000"/>
                </a:solidFill>
                <a:latin typeface="Hyundai Sans Text" pitchFamily="34" charset="0"/>
              </a:rPr>
              <a:t>Приложить </a:t>
            </a:r>
            <a:r>
              <a:rPr lang="ru-RU" sz="2400" dirty="0">
                <a:solidFill>
                  <a:srgbClr val="FF0000"/>
                </a:solidFill>
                <a:latin typeface="Hyundai Sans Text" pitchFamily="34" charset="0"/>
              </a:rPr>
              <a:t>ссылку на </a:t>
            </a:r>
            <a:r>
              <a:rPr lang="ru-RU" sz="2400" dirty="0" smtClean="0">
                <a:solidFill>
                  <a:srgbClr val="FF0000"/>
                </a:solidFill>
                <a:latin typeface="Hyundai Sans Text" pitchFamily="34" charset="0"/>
              </a:rPr>
              <a:t>данные материалы. </a:t>
            </a:r>
            <a:endParaRPr lang="ru-RU" sz="2400" dirty="0">
              <a:solidFill>
                <a:srgbClr val="FF0000"/>
              </a:solidFill>
              <a:latin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2996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smtClean="0"/>
              <a:t>Timeline</a:t>
            </a:r>
            <a:r>
              <a:rPr lang="en-US" sz="2400" dirty="0" smtClean="0"/>
              <a:t> / </a:t>
            </a:r>
            <a:r>
              <a:rPr lang="ru-RU" sz="2400" dirty="0" smtClean="0"/>
              <a:t>Сроки </a:t>
            </a:r>
            <a:r>
              <a:rPr lang="ru-RU" sz="2400" dirty="0"/>
              <a:t>ввода объекта в эксплуатацию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21</a:t>
            </a:fld>
            <a:endParaRPr lang="ru-RU" dirty="0"/>
          </a:p>
        </p:txBody>
      </p:sp>
      <p:graphicFrame>
        <p:nvGraphicFramePr>
          <p:cNvPr id="8" name="Group 19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9889914"/>
              </p:ext>
            </p:extLst>
          </p:nvPr>
        </p:nvGraphicFramePr>
        <p:xfrm>
          <a:off x="272480" y="816243"/>
          <a:ext cx="9360001" cy="5318581"/>
        </p:xfrm>
        <a:graphic>
          <a:graphicData uri="http://schemas.openxmlformats.org/drawingml/2006/table">
            <a:tbl>
              <a:tblPr/>
              <a:tblGrid>
                <a:gridCol w="5615697"/>
                <a:gridCol w="1872152"/>
                <a:gridCol w="1872152"/>
              </a:tblGrid>
              <a:tr h="359370">
                <a:tc gridSpan="3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Construction schedule/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Сроки и этапы строительства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Stage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Этапы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Start/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Начало этапа</a:t>
                      </a: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ММ/ ГГГГ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Finish/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Завершение</a:t>
                      </a:r>
                      <a:endParaRPr kumimoji="0" lang="en-US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ММ/ ГГГГ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Project development and approvals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Проектирование/Получение разрешительной документации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Ground works/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Земельные работы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2749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Basement construction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Фундаментные работы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Cage construction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Закрытие теплового контура здания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Interior wall construction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Возведение внутренних стен и перегородок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Finishing Work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Проведение внутренних отделочных работ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Technical Audit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Готовность к техническому аудиту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0137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Start of operation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Начало операционной деятельности центра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9876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List</a:t>
            </a:r>
            <a:r>
              <a:rPr lang="ru-RU" sz="2400" dirty="0"/>
              <a:t> </a:t>
            </a:r>
            <a:r>
              <a:rPr lang="ru-RU" sz="2400" dirty="0" err="1"/>
              <a:t>of</a:t>
            </a:r>
            <a:r>
              <a:rPr lang="ru-RU" sz="2400" dirty="0"/>
              <a:t> </a:t>
            </a:r>
            <a:r>
              <a:rPr lang="ru-RU" sz="2400" dirty="0" err="1"/>
              <a:t>required</a:t>
            </a:r>
            <a:r>
              <a:rPr lang="ru-RU" sz="2400" dirty="0"/>
              <a:t> </a:t>
            </a:r>
            <a:r>
              <a:rPr lang="ru-RU" sz="2400" dirty="0" err="1" smtClean="0"/>
              <a:t>documents</a:t>
            </a:r>
            <a:r>
              <a:rPr lang="en-US" sz="2400" dirty="0" smtClean="0"/>
              <a:t> / </a:t>
            </a:r>
            <a:r>
              <a:rPr lang="ru-RU" sz="2400" dirty="0" smtClean="0"/>
              <a:t>Список </a:t>
            </a:r>
            <a:r>
              <a:rPr lang="ru-RU" sz="2400" dirty="0"/>
              <a:t>необходимых документов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22</a:t>
            </a:fld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73520" y="764704"/>
            <a:ext cx="9395264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28600" lvl="0" indent="-228600">
              <a:buFont typeface="+mj-lt"/>
              <a:buAutoNum type="arabicPeriod"/>
            </a:pPr>
            <a:r>
              <a:rPr lang="ru-RU" sz="1200" dirty="0" smtClean="0">
                <a:latin typeface="Hyundai Sans Text" pitchFamily="34" charset="0"/>
              </a:rPr>
              <a:t>Свидетельство о собственности на земельный участок;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 smtClean="0">
                <a:latin typeface="Hyundai Sans Text" pitchFamily="34" charset="0"/>
              </a:rPr>
              <a:t>Свидетельство о собственности на здание;</a:t>
            </a:r>
            <a:endParaRPr lang="en-US" sz="1200" dirty="0" smtClean="0">
              <a:latin typeface="Hyundai Sans Text" pitchFamily="34" charset="0"/>
            </a:endParaRP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 smtClean="0">
                <a:latin typeface="Hyundai Sans Text" pitchFamily="34" charset="0"/>
              </a:rPr>
              <a:t>Свидетельство </a:t>
            </a:r>
            <a:r>
              <a:rPr lang="ru-RU" sz="1200" dirty="0">
                <a:latin typeface="Hyundai Sans Text" pitchFamily="34" charset="0"/>
              </a:rPr>
              <a:t>о регистрации;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Свидетельство о постановке на налоговый учет;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Устав и Учредительный договор (если Учредителей компании - Контрагента более одного) со всеми изменениями;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 smtClean="0">
                <a:latin typeface="Hyundai Sans Text" pitchFamily="34" charset="0"/>
              </a:rPr>
              <a:t>Документ</a:t>
            </a:r>
            <a:r>
              <a:rPr lang="ru-RU" sz="1200" dirty="0">
                <a:latin typeface="Hyundai Sans Text" pitchFamily="34" charset="0"/>
              </a:rPr>
              <a:t>, подтверждающий полномочия Генерального директора (например, Решение общего собрания) 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Доверенность, если договор подписывает не Генеральный директор;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Документ, подтверждающий право пользования помещением ДЦ (договор аренды, свидетельство о праве собственности).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Налоговая декларация по НДС за последние 2 года;</a:t>
            </a:r>
          </a:p>
          <a:p>
            <a:pPr marL="228600" lvl="0" indent="-228600">
              <a:buFont typeface="+mj-lt"/>
              <a:buAutoNum type="arabicPeriod"/>
            </a:pPr>
            <a:r>
              <a:rPr lang="ru-RU" sz="1200" dirty="0">
                <a:latin typeface="Hyundai Sans Text" pitchFamily="34" charset="0"/>
              </a:rPr>
              <a:t>Баланс (форма №1) и отчет о прибылях и убытках (форма №2) со штампами НИ за последние 2 года и квартальные </a:t>
            </a:r>
            <a:r>
              <a:rPr lang="ru-RU" sz="1200" dirty="0" smtClean="0">
                <a:latin typeface="Hyundai Sans Text" pitchFamily="34" charset="0"/>
              </a:rPr>
              <a:t>отчеты</a:t>
            </a:r>
          </a:p>
          <a:p>
            <a:pPr lvl="0"/>
            <a:r>
              <a:rPr lang="ru-RU" sz="1200" dirty="0" smtClean="0">
                <a:latin typeface="Hyundai Sans Text" pitchFamily="34" charset="0"/>
              </a:rPr>
              <a:t>       текущего </a:t>
            </a:r>
            <a:r>
              <a:rPr lang="ru-RU" sz="1200" dirty="0">
                <a:latin typeface="Hyundai Sans Text" pitchFamily="34" charset="0"/>
              </a:rPr>
              <a:t>года; </a:t>
            </a: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 smtClean="0">
                <a:latin typeface="Hyundai Sans Text" pitchFamily="34" charset="0"/>
              </a:rPr>
              <a:t>Расшифровку дебиторской и кредиторской задолженности;</a:t>
            </a:r>
            <a:endParaRPr lang="ru-RU" sz="1200" dirty="0">
              <a:latin typeface="Hyundai Sans Text" pitchFamily="34" charset="0"/>
            </a:endParaRP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>
                <a:latin typeface="Hyundai Sans Text" pitchFamily="34" charset="0"/>
              </a:rPr>
              <a:t>Расшифровку краткосрочных финансовых вложений;</a:t>
            </a: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>
                <a:latin typeface="Hyundai Sans Text" pitchFamily="34" charset="0"/>
              </a:rPr>
              <a:t>Расшифровку по займам и кредитам: банковские ли это кредиты, в какой валюте, под какой процент они предоставлены;</a:t>
            </a: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>
                <a:latin typeface="Hyundai Sans Text" pitchFamily="34" charset="0"/>
              </a:rPr>
              <a:t>Ф.И.О. главного бухгалтера или контактного лица по предоставленной отчетности и контактный телефон;</a:t>
            </a: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 smtClean="0">
                <a:latin typeface="Hyundai Sans Text" pitchFamily="34" charset="0"/>
              </a:rPr>
              <a:t>Копии </a:t>
            </a:r>
            <a:r>
              <a:rPr lang="ru-RU" sz="1200" dirty="0">
                <a:latin typeface="Hyundai Sans Text" pitchFamily="34" charset="0"/>
              </a:rPr>
              <a:t>паспортов генерального директора и главного бухгалтера</a:t>
            </a:r>
          </a:p>
          <a:p>
            <a:pPr marL="228600" lvl="0" indent="-228600">
              <a:buFont typeface="+mj-lt"/>
              <a:buAutoNum type="arabicPeriod" startAt="11"/>
            </a:pPr>
            <a:r>
              <a:rPr lang="ru-RU" sz="1200" dirty="0">
                <a:latin typeface="Hyundai Sans Text" pitchFamily="34" charset="0"/>
              </a:rPr>
              <a:t>Свидетельства из Министерства по налогам и сборам о регистрации изменений в учредительных </a:t>
            </a:r>
            <a:r>
              <a:rPr lang="ru-RU" sz="1200" dirty="0" smtClean="0">
                <a:latin typeface="Hyundai Sans Text" pitchFamily="34" charset="0"/>
              </a:rPr>
              <a:t>документах</a:t>
            </a:r>
          </a:p>
          <a:p>
            <a:pPr lvl="0"/>
            <a:r>
              <a:rPr lang="ru-RU" sz="1200" dirty="0">
                <a:latin typeface="Hyundai Sans Text" pitchFamily="34" charset="0"/>
              </a:rPr>
              <a:t> </a:t>
            </a:r>
            <a:r>
              <a:rPr lang="ru-RU" sz="1200" dirty="0" smtClean="0">
                <a:latin typeface="Hyundai Sans Text" pitchFamily="34" charset="0"/>
              </a:rPr>
              <a:t>      </a:t>
            </a:r>
            <a:r>
              <a:rPr lang="ru-RU" sz="1200" dirty="0">
                <a:latin typeface="Hyundai Sans Text" pitchFamily="34" charset="0"/>
              </a:rPr>
              <a:t>(адреса и т.п. - если они были) или о регистрации изменений, не связанных с внесением в учредительные документы.</a:t>
            </a:r>
          </a:p>
          <a:p>
            <a:pPr marL="228600" indent="-228600">
              <a:buFont typeface="+mj-lt"/>
              <a:buAutoNum type="arabicPeriod" startAt="17"/>
            </a:pPr>
            <a:r>
              <a:rPr lang="ru-RU" sz="1200" dirty="0">
                <a:latin typeface="Hyundai Sans Text" pitchFamily="34" charset="0"/>
              </a:rPr>
              <a:t>Выписка из ЕГРЮЛ (срок выдачи не позднее 10 дней к дате предъявления).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72480" y="4422254"/>
            <a:ext cx="90369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400" b="1" dirty="0" smtClean="0">
                <a:latin typeface="Hyundai Sans Text" pitchFamily="34" charset="0"/>
              </a:rPr>
              <a:t>Каждый из вышеперечисленных документов должен </a:t>
            </a:r>
            <a:r>
              <a:rPr lang="ru-RU" sz="1400" b="1" dirty="0">
                <a:latin typeface="Hyundai Sans Text" pitchFamily="34" charset="0"/>
              </a:rPr>
              <a:t>быть </a:t>
            </a:r>
            <a:r>
              <a:rPr lang="ru-RU" sz="1400" b="1" dirty="0" smtClean="0">
                <a:latin typeface="Hyundai Sans Text" pitchFamily="34" charset="0"/>
              </a:rPr>
              <a:t>представлен </a:t>
            </a:r>
            <a:r>
              <a:rPr lang="ru-RU" sz="1400" b="1" dirty="0">
                <a:latin typeface="Hyundai Sans Text" pitchFamily="34" charset="0"/>
              </a:rPr>
              <a:t>в форме </a:t>
            </a:r>
            <a:r>
              <a:rPr lang="ru-RU" sz="1400" b="1" dirty="0" smtClean="0">
                <a:latin typeface="Hyundai Sans Text" pitchFamily="34" charset="0"/>
              </a:rPr>
              <a:t>отдельного электронного файла, содержащего цветную отсканированную копию. Принимаются </a:t>
            </a:r>
            <a:r>
              <a:rPr lang="ru-RU" sz="1400" b="1" dirty="0">
                <a:latin typeface="Hyundai Sans Text" pitchFamily="34" charset="0"/>
              </a:rPr>
              <a:t>только </a:t>
            </a:r>
            <a:r>
              <a:rPr lang="ru-RU" sz="1400" b="1" dirty="0" smtClean="0">
                <a:latin typeface="Hyundai Sans Text" pitchFamily="34" charset="0"/>
              </a:rPr>
              <a:t>копии с </a:t>
            </a:r>
            <a:r>
              <a:rPr lang="ru-RU" sz="1400" b="1" dirty="0">
                <a:latin typeface="Hyundai Sans Text" pitchFamily="34" charset="0"/>
              </a:rPr>
              <a:t>оригиналов документов</a:t>
            </a:r>
            <a:r>
              <a:rPr lang="ru-RU" sz="1400" b="1" dirty="0" smtClean="0">
                <a:latin typeface="Hyundai Sans Text" pitchFamily="34" charset="0"/>
              </a:rPr>
              <a:t>. Без предоставленных документов заявка рассматриваться не будет.</a:t>
            </a:r>
            <a:endParaRPr lang="ru-RU" sz="1400" dirty="0">
              <a:latin typeface="Hyundai Sans Text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272480" y="5229200"/>
            <a:ext cx="9193002" cy="93610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ru-RU" dirty="0" smtClean="0">
                <a:solidFill>
                  <a:schemeClr val="tx1"/>
                </a:solidFill>
                <a:latin typeface="Hyundai Sans Text" pitchFamily="34" charset="0"/>
              </a:rPr>
              <a:t>Ссылка на Яндекс диск с документами:</a:t>
            </a:r>
          </a:p>
          <a:p>
            <a:endParaRPr lang="ru-RU" dirty="0">
              <a:solidFill>
                <a:schemeClr val="tx1"/>
              </a:solidFill>
              <a:latin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7385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Shareholders</a:t>
            </a:r>
            <a:r>
              <a:rPr lang="ru-RU" sz="2400" dirty="0"/>
              <a:t> </a:t>
            </a:r>
            <a:r>
              <a:rPr lang="ru-RU" sz="2400" dirty="0" err="1" smtClean="0"/>
              <a:t>information</a:t>
            </a:r>
            <a:r>
              <a:rPr lang="en-US" sz="2400" dirty="0" smtClean="0"/>
              <a:t> / </a:t>
            </a:r>
            <a:r>
              <a:rPr lang="ru-RU" sz="2400" dirty="0" smtClean="0"/>
              <a:t>Информация </a:t>
            </a:r>
            <a:r>
              <a:rPr lang="ru-RU" sz="2400" dirty="0"/>
              <a:t>об учредителях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2</a:t>
            </a:fld>
            <a:endParaRPr lang="ru-RU" dirty="0"/>
          </a:p>
        </p:txBody>
      </p:sp>
      <p:graphicFrame>
        <p:nvGraphicFramePr>
          <p:cNvPr id="8" name="Group 2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2913348"/>
              </p:ext>
            </p:extLst>
          </p:nvPr>
        </p:nvGraphicFramePr>
        <p:xfrm>
          <a:off x="272480" y="819171"/>
          <a:ext cx="9360001" cy="5434576"/>
        </p:xfrm>
        <a:graphic>
          <a:graphicData uri="http://schemas.openxmlformats.org/drawingml/2006/table">
            <a:tbl>
              <a:tblPr/>
              <a:tblGrid>
                <a:gridCol w="2674594"/>
                <a:gridCol w="2284180"/>
                <a:gridCol w="2284180"/>
                <a:gridCol w="2117047"/>
              </a:tblGrid>
              <a:tr h="419698">
                <a:tc gridSpan="4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Shareholders/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Учредители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937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Name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Имя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37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Birthday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Дата рождения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37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Stake Capital amount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Сумма уставного капитала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937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  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%</a:t>
                      </a: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15113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Company profile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Сфера деятельности 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88864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Фото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1543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/>
              <a:t>Organizational structure of </a:t>
            </a:r>
            <a:r>
              <a:rPr lang="en-US" sz="2400" dirty="0" smtClean="0"/>
              <a:t>Holding / C</a:t>
            </a:r>
            <a:r>
              <a:rPr lang="ru-RU" sz="2400" dirty="0" smtClean="0"/>
              <a:t>труктура</a:t>
            </a:r>
            <a:r>
              <a:rPr lang="en-US" sz="2400" dirty="0" smtClean="0"/>
              <a:t> </a:t>
            </a:r>
            <a:r>
              <a:rPr lang="ru-RU" sz="2400" dirty="0" smtClean="0"/>
              <a:t>холдинга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3</a:t>
            </a:fld>
            <a:endParaRPr lang="ru-RU" dirty="0"/>
          </a:p>
        </p:txBody>
      </p:sp>
      <p:pic>
        <p:nvPicPr>
          <p:cNvPr id="8" name="Picture 2" descr="http://corporate.amiro.ru/_mod_files/ce_images/vi-sshem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520" y="836712"/>
            <a:ext cx="9360000" cy="5183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직사각형 3"/>
          <p:cNvSpPr/>
          <p:nvPr/>
        </p:nvSpPr>
        <p:spPr>
          <a:xfrm rot="20057490">
            <a:off x="3528947" y="4232319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latin typeface="Hyundai Sans Text" pitchFamily="34" charset="0"/>
              <a:ea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1236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400" dirty="0" smtClean="0"/>
              <a:t>Management/</a:t>
            </a:r>
            <a:r>
              <a:rPr lang="ru-RU" sz="2400" dirty="0" smtClean="0"/>
              <a:t>Управляющий персонал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4</a:t>
            </a:fld>
            <a:endParaRPr lang="ru-RU" dirty="0"/>
          </a:p>
        </p:txBody>
      </p:sp>
      <p:graphicFrame>
        <p:nvGraphicFramePr>
          <p:cNvPr id="8" name="Group 26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944175"/>
              </p:ext>
            </p:extLst>
          </p:nvPr>
        </p:nvGraphicFramePr>
        <p:xfrm>
          <a:off x="272480" y="784881"/>
          <a:ext cx="9360003" cy="5425284"/>
        </p:xfrm>
        <a:graphic>
          <a:graphicData uri="http://schemas.openxmlformats.org/drawingml/2006/table">
            <a:tbl>
              <a:tblPr/>
              <a:tblGrid>
                <a:gridCol w="1944216"/>
                <a:gridCol w="2471929"/>
                <a:gridCol w="2471929"/>
                <a:gridCol w="2471929"/>
              </a:tblGrid>
              <a:tr h="396688"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Position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/Должность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9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General Director/</a:t>
                      </a:r>
                      <a:r>
                        <a:rPr kumimoji="0" lang="ru-RU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Директор</a:t>
                      </a:r>
                      <a:endParaRPr kumimoji="0" lang="ru-RU" sz="1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+mn-cs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9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Head of Sales/</a:t>
                      </a:r>
                      <a:r>
                        <a:rPr kumimoji="0" lang="ru-RU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РОП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296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Head of Service/</a:t>
                      </a:r>
                      <a:r>
                        <a:rPr kumimoji="0" lang="ru-RU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РОС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</a:tr>
              <a:tr h="46670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Name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Имя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8663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Birthday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Дата рождения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728288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Education/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Образование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554727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Experience/</a:t>
                      </a:r>
                      <a:r>
                        <a:rPr kumimoji="0" lang="ru-RU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Опыт работы 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Char char="•"/>
                        <a:tabLst/>
                      </a:pPr>
                      <a:endParaRPr kumimoji="0" lang="ru-RU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785100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Фото</a:t>
                      </a: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Photo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ACAE6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697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err="1"/>
              <a:t>Organizational</a:t>
            </a:r>
            <a:r>
              <a:rPr lang="ru-RU" sz="2400" dirty="0"/>
              <a:t> </a:t>
            </a:r>
            <a:r>
              <a:rPr lang="ru-RU" sz="2400" dirty="0" err="1" smtClean="0"/>
              <a:t>structure</a:t>
            </a:r>
            <a:r>
              <a:rPr lang="en-US" sz="2400" dirty="0" smtClean="0"/>
              <a:t>/</a:t>
            </a:r>
            <a:r>
              <a:rPr lang="ru-RU" sz="2400" dirty="0" smtClean="0"/>
              <a:t>Организационная </a:t>
            </a:r>
            <a:r>
              <a:rPr lang="ru-RU" sz="2400" dirty="0"/>
              <a:t>структура компании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>
                <a:solidFill>
                  <a:prstClr val="black"/>
                </a:solidFill>
              </a:rPr>
              <a:pPr/>
              <a:t>5</a:t>
            </a:fld>
            <a:endParaRPr lang="ru-RU" dirty="0">
              <a:solidFill>
                <a:prstClr val="black"/>
              </a:solidFill>
            </a:endParaRPr>
          </a:p>
        </p:txBody>
      </p:sp>
      <p:pic>
        <p:nvPicPr>
          <p:cNvPr id="5" name="Picture 2" descr="http://www.bankreferatov.ru/Images/48/C325729F00717F7B43257B0B0009CE48/%D0%A3%D1%87%D0%B5%D1%82%20%D1%82%D1%80%D1%83%D0%B4%D0%B0%20%D0%B8%20%D0%B7%D0%B0%D1%80%D0%B0%D0%B1%D0%BE%D1%82%D0%BD%D0%BE%D0%B9%20%D0%BF%D0%BB%D0%B0%D1%82%D1%8B%20%D0%BD%D0%B0%20%D0%9E%D0%9E%D0%9E%20%D0%90%D0%B2%D1%82%D0%BE%D0%BC%D0%BE%D0%B1%D0%B8%D0%BB%D0%B8%20%D0%91%D0%B0%D0%B2%D0%B0%D1%80%D0%B8%D0%B8.doc/img1.gif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" t="901"/>
          <a:stretch/>
        </p:blipFill>
        <p:spPr bwMode="auto">
          <a:xfrm>
            <a:off x="368300" y="836712"/>
            <a:ext cx="4857967" cy="2592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3"/>
          <p:cNvSpPr/>
          <p:nvPr/>
        </p:nvSpPr>
        <p:spPr>
          <a:xfrm rot="20057490">
            <a:off x="3744970" y="3368223"/>
            <a:ext cx="2524106" cy="650235"/>
          </a:xfrm>
          <a:prstGeom prst="rect">
            <a:avLst/>
          </a:prstGeom>
          <a:solidFill>
            <a:srgbClr val="AACAE6"/>
          </a:solidFill>
          <a:ln>
            <a:solidFill>
              <a:srgbClr val="002C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prstClr val="white"/>
                </a:solidFill>
                <a:latin typeface="Hyundai Sans Text" pitchFamily="34" charset="0"/>
                <a:ea typeface="Hyundai Sans Text" pitchFamily="34" charset="0"/>
              </a:rPr>
              <a:t>Пример</a:t>
            </a:r>
            <a:endParaRPr lang="ru-RU" sz="2800" dirty="0">
              <a:solidFill>
                <a:prstClr val="white"/>
              </a:solidFill>
              <a:latin typeface="Hyundai Sans Text" pitchFamily="34" charset="0"/>
              <a:ea typeface="Hyundai Sans Tex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8934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/>
              <a:t>Business </a:t>
            </a:r>
            <a:r>
              <a:rPr lang="ru-RU" sz="2400" dirty="0" err="1" smtClean="0"/>
              <a:t>profile</a:t>
            </a:r>
            <a:r>
              <a:rPr lang="ru-RU" sz="2400" dirty="0" smtClean="0"/>
              <a:t> / Данные </a:t>
            </a:r>
            <a:r>
              <a:rPr lang="ru-RU" sz="2400" dirty="0"/>
              <a:t>по существующему бизнесу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6</a:t>
            </a:fld>
            <a:endParaRPr lang="ru-RU" dirty="0"/>
          </a:p>
        </p:txBody>
      </p:sp>
      <p:graphicFrame>
        <p:nvGraphicFramePr>
          <p:cNvPr id="7" name="Group 10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64949414"/>
              </p:ext>
            </p:extLst>
          </p:nvPr>
        </p:nvGraphicFramePr>
        <p:xfrm>
          <a:off x="272480" y="762564"/>
          <a:ext cx="9360000" cy="5486434"/>
        </p:xfrm>
        <a:graphic>
          <a:graphicData uri="http://schemas.openxmlformats.org/drawingml/2006/table">
            <a:tbl>
              <a:tblPr/>
              <a:tblGrid>
                <a:gridCol w="2278956"/>
                <a:gridCol w="1770261"/>
                <a:gridCol w="1770261"/>
                <a:gridCol w="1770261"/>
                <a:gridCol w="1770261"/>
              </a:tblGrid>
              <a:tr h="473742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Brands in portfolio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Бренды в портфолио кандидата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Brand Name 1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Brand Name 2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Brand Name 3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Brand Name 4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2049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Start of Business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endParaRPr kumimoji="0" lang="ru-RU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Начало деятельности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ДД/ММ/ГГГГ</a:t>
                      </a: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ДД/ММ/ГГГГ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ДД/ММ/ГГГГ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ДД/ММ/ГГГГ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33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Size showroom and W.S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Площадь Шоу-рума 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сервиса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㎡/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㎡/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㎡/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㎡/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___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㎡</a:t>
                      </a: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533963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Type of Dealership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Тип дилерского центра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Mono/</a:t>
                      </a:r>
                      <a:r>
                        <a:rPr kumimoji="0" lang="en-US" altLang="ko-KR" sz="11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Multy</a:t>
                      </a: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Отдельностоящий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Мультибренд</a:t>
                      </a: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Mono/</a:t>
                      </a:r>
                      <a:r>
                        <a:rPr kumimoji="0" lang="en-US" altLang="ko-KR" sz="11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Multy</a:t>
                      </a: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Отдельностоящий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Мультибренд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.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Mono/</a:t>
                      </a:r>
                      <a:r>
                        <a:rPr kumimoji="0" lang="en-US" altLang="ko-KR" sz="11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Multy</a:t>
                      </a: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Отдельностоящий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Мультибренд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.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Mono/</a:t>
                      </a:r>
                      <a:r>
                        <a:rPr kumimoji="0" lang="en-US" altLang="ko-KR" sz="11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Multy</a:t>
                      </a:r>
                      <a:r>
                        <a:rPr kumimoji="0" lang="en-US" altLang="ko-KR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Отдельностоящий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1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Мультибренд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.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471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Sales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2016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Продажи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2016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, </a:t>
                      </a:r>
                      <a:r>
                        <a:rPr kumimoji="0" lang="ru-RU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шт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471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Sales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2017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Продажи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2017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, </a:t>
                      </a:r>
                      <a:r>
                        <a:rPr kumimoji="0" lang="ru-RU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шт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471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Sales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2018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Продажи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2018, </a:t>
                      </a:r>
                      <a:r>
                        <a:rPr kumimoji="0" lang="ru-RU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шт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24713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Sales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2019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Продажи </a:t>
                      </a:r>
                      <a:r>
                        <a:rPr kumimoji="0" lang="en-US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2019, </a:t>
                      </a:r>
                      <a:r>
                        <a:rPr kumimoji="0" lang="ru-RU" altLang="ko-KR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шт</a:t>
                      </a:r>
                      <a:endParaRPr kumimoji="0" lang="ko-KR" altLang="en-US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7199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Employees </a:t>
                      </a:r>
                      <a:r>
                        <a:rPr kumimoji="0" lang="en-US" altLang="ko-KR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qty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Кол-во сотрудников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37199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Employees  turnover ratio</a:t>
                      </a:r>
                      <a:r>
                        <a:rPr kumimoji="0" lang="en-US" altLang="ko-KR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</a:p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altLang="ko-KR" sz="105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Коэф</a:t>
                      </a:r>
                      <a:r>
                        <a:rPr kumimoji="0" lang="ru-RU" altLang="ko-KR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-т текучести кадров </a:t>
                      </a:r>
                      <a:r>
                        <a:rPr kumimoji="0" lang="ru-RU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(%)</a:t>
                      </a:r>
                      <a:endParaRPr kumimoji="0" lang="en-US" altLang="ko-KR" sz="105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995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Investment obligations</a:t>
                      </a:r>
                      <a:r>
                        <a:rPr kumimoji="0" lang="ru-RU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</a:t>
                      </a:r>
                      <a:r>
                        <a:rPr kumimoji="0" lang="en-US" altLang="ko-KR" sz="105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</a:t>
                      </a:r>
                      <a:r>
                        <a:rPr kumimoji="0" lang="ru-RU" altLang="ko-KR" sz="105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Наличие инвестиционных обязательств</a:t>
                      </a:r>
                      <a:endParaRPr kumimoji="0" lang="en-US" altLang="ko-KR" sz="105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(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да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 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нет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)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(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да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 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нет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)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(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да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 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нет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)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(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да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/ </a:t>
                      </a:r>
                      <a:r>
                        <a:rPr kumimoji="0" lang="ru-RU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нет</a:t>
                      </a:r>
                      <a:r>
                        <a:rPr kumimoji="0" lang="en-US" altLang="ko-KR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)</a:t>
                      </a: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1419735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Photo</a:t>
                      </a:r>
                      <a:r>
                        <a:rPr kumimoji="0" lang="ru-RU" altLang="ko-KR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/</a:t>
                      </a:r>
                      <a:r>
                        <a:rPr kumimoji="0" lang="ru-RU" altLang="ko-KR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가는각진제목체"/>
                        </a:rPr>
                        <a:t> Фото</a:t>
                      </a:r>
                      <a:endParaRPr kumimoji="0" lang="en-US" altLang="ko-KR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7200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en-US" altLang="ko-KR" sz="11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가는각진제목체"/>
                      </a:endParaRPr>
                    </a:p>
                  </a:txBody>
                  <a:tcPr marL="99060" marR="99060" marT="0" marB="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15853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/>
              <a:t>Business </a:t>
            </a:r>
            <a:r>
              <a:rPr lang="ru-RU" sz="2400" dirty="0" err="1"/>
              <a:t>plan</a:t>
            </a:r>
            <a:r>
              <a:rPr lang="ru-RU" sz="2400" dirty="0"/>
              <a:t> (</a:t>
            </a:r>
            <a:r>
              <a:rPr lang="ru-RU" sz="2400" dirty="0" err="1"/>
              <a:t>New</a:t>
            </a:r>
            <a:r>
              <a:rPr lang="ru-RU" sz="2400" dirty="0"/>
              <a:t> </a:t>
            </a:r>
            <a:r>
              <a:rPr lang="ru-RU" sz="2400" dirty="0" err="1"/>
              <a:t>cars</a:t>
            </a:r>
            <a:r>
              <a:rPr lang="ru-RU" sz="2400" dirty="0"/>
              <a:t> </a:t>
            </a:r>
            <a:r>
              <a:rPr lang="ru-RU" sz="2400" dirty="0" err="1" smtClean="0"/>
              <a:t>sales</a:t>
            </a:r>
            <a:r>
              <a:rPr lang="ru-RU" sz="2400" dirty="0" smtClean="0"/>
              <a:t>)/Бизнес </a:t>
            </a:r>
            <a:r>
              <a:rPr lang="ru-RU" sz="2400" dirty="0"/>
              <a:t>план (продажи новых а/м)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7</a:t>
            </a:fld>
            <a:endParaRPr lang="ru-RU" dirty="0"/>
          </a:p>
        </p:txBody>
      </p:sp>
      <p:graphicFrame>
        <p:nvGraphicFramePr>
          <p:cNvPr id="5" name="Group 8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685420"/>
              </p:ext>
            </p:extLst>
          </p:nvPr>
        </p:nvGraphicFramePr>
        <p:xfrm>
          <a:off x="272480" y="836712"/>
          <a:ext cx="9360001" cy="1385472"/>
        </p:xfrm>
        <a:graphic>
          <a:graphicData uri="http://schemas.openxmlformats.org/drawingml/2006/table">
            <a:tbl>
              <a:tblPr/>
              <a:tblGrid>
                <a:gridCol w="3337033"/>
                <a:gridCol w="1505742"/>
                <a:gridCol w="1505742"/>
                <a:gridCol w="1505742"/>
                <a:gridCol w="1505742"/>
              </a:tblGrid>
              <a:tr h="210215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Hyundai New Cars Sales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in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City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Продажи новых автомобилей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Хендэ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 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 городе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315323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Period /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Период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2018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2019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Forecast/</a:t>
                      </a:r>
                    </a:p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2020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Forecast/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1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Forecast/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12576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Hyundai Sales /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Продажи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Hyundai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Шт</a:t>
                      </a:r>
                      <a:endParaRPr kumimoji="0" lang="ru-RU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+mn-cs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Шт</a:t>
                      </a:r>
                      <a:endParaRPr kumimoji="0" lang="ru-RU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+mn-cs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Шт</a:t>
                      </a:r>
                      <a:endParaRPr kumimoji="0" lang="ru-RU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+mn-cs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Шт</a:t>
                      </a:r>
                      <a:endParaRPr kumimoji="0" lang="ru-RU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  <a:cs typeface="+mn-cs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10215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Market Share /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Доля рынка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Hyundai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%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%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%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  <a:cs typeface="+mn-cs"/>
                        </a:rPr>
                        <a:t>%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8" name="Group 2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645992"/>
              </p:ext>
            </p:extLst>
          </p:nvPr>
        </p:nvGraphicFramePr>
        <p:xfrm>
          <a:off x="272480" y="2348880"/>
          <a:ext cx="9360002" cy="3816427"/>
        </p:xfrm>
        <a:graphic>
          <a:graphicData uri="http://schemas.openxmlformats.org/drawingml/2006/table">
            <a:tbl>
              <a:tblPr/>
              <a:tblGrid>
                <a:gridCol w="234562"/>
                <a:gridCol w="1225555"/>
                <a:gridCol w="1579977"/>
                <a:gridCol w="1579977"/>
                <a:gridCol w="1579977"/>
                <a:gridCol w="1579977"/>
                <a:gridCol w="1579977"/>
              </a:tblGrid>
              <a:tr h="371882">
                <a:tc gridSpan="7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 продаж новых автомобилей </a:t>
                      </a: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Hyundai</a:t>
                      </a:r>
                      <a:endParaRPr kumimoji="0" lang="ru-RU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428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4281"/>
                    </a:solidFill>
                  </a:tcPr>
                </a:tc>
              </a:tr>
              <a:tr h="506677">
                <a:tc grid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Period /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Период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201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9 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(</a:t>
                      </a: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? мес.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2020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2021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2022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</a:t>
                      </a:r>
                      <a:r>
                        <a:rPr kumimoji="0" 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3</a:t>
                      </a: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34694">
                <a:tc gridSpan="2"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Total/</a:t>
                      </a:r>
                      <a:r>
                        <a:rPr kumimoji="0" lang="ru-RU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Всего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Modern H Medium" pitchFamily="34" charset="-128"/>
                        <a:ea typeface="Modern H Medium" pitchFamily="34" charset="-128"/>
                      </a:endParaRPr>
                    </a:p>
                  </a:txBody>
                  <a:tcPr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Solaris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Creta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Elantra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Sonata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Tucson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Santa Fe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7188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H1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299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sz="2400" dirty="0" smtClean="0"/>
              <a:t>B</a:t>
            </a:r>
            <a:r>
              <a:rPr lang="en-US" sz="2400" dirty="0" smtClean="0"/>
              <a:t>P</a:t>
            </a:r>
            <a:r>
              <a:rPr lang="ru-RU" sz="2400" dirty="0" smtClean="0"/>
              <a:t> </a:t>
            </a:r>
            <a:r>
              <a:rPr lang="ru-RU" sz="2400" dirty="0" err="1"/>
              <a:t>After</a:t>
            </a:r>
            <a:r>
              <a:rPr lang="ru-RU" sz="2400" dirty="0"/>
              <a:t> </a:t>
            </a:r>
            <a:r>
              <a:rPr lang="ru-RU" sz="2400" dirty="0" err="1" smtClean="0"/>
              <a:t>Sales</a:t>
            </a:r>
            <a:r>
              <a:rPr lang="ru-RU" sz="2400" dirty="0" smtClean="0"/>
              <a:t> / Бизнес </a:t>
            </a:r>
            <a:r>
              <a:rPr lang="ru-RU" sz="2400" dirty="0"/>
              <a:t>план (послепродажное обслуживание)</a:t>
            </a:r>
            <a:endParaRPr lang="en-US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B0651-EE4F-4900-A07F-96A6BFA9D0F0}" type="slidenum">
              <a:rPr lang="ru-RU" smtClean="0"/>
              <a:pPr/>
              <a:t>8</a:t>
            </a:fld>
            <a:endParaRPr lang="ru-RU" dirty="0"/>
          </a:p>
        </p:txBody>
      </p:sp>
      <p:graphicFrame>
        <p:nvGraphicFramePr>
          <p:cNvPr id="7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7614089"/>
              </p:ext>
            </p:extLst>
          </p:nvPr>
        </p:nvGraphicFramePr>
        <p:xfrm>
          <a:off x="272480" y="836712"/>
          <a:ext cx="9360000" cy="2253903"/>
        </p:xfrm>
        <a:graphic>
          <a:graphicData uri="http://schemas.openxmlformats.org/drawingml/2006/table">
            <a:tbl>
              <a:tblPr/>
              <a:tblGrid>
                <a:gridCol w="2767368"/>
                <a:gridCol w="1648158"/>
                <a:gridCol w="1648158"/>
                <a:gridCol w="1648158"/>
                <a:gridCol w="1648158"/>
              </a:tblGrid>
              <a:tr h="299847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Spare parts&amp; accessories Sales forecast/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 продаж запасных частей / аксессуаров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4902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Period / 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Период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2019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2020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2021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2022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902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Total (Rub) 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Всего (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Руб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49022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Spare</a:t>
                      </a:r>
                      <a:r>
                        <a:rPr kumimoji="0" lang="ru-RU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parts (Rub)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З/Ч (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Руб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85681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Accessories (Rub)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Аксессуары (</a:t>
                      </a:r>
                      <a:r>
                        <a:rPr kumimoji="0" lang="ru-RU" sz="12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Руб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)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*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272480" y="3163828"/>
            <a:ext cx="58650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400" dirty="0" smtClean="0">
                <a:latin typeface="Hyundai Sans Text" pitchFamily="34" charset="0"/>
              </a:rPr>
              <a:t>* - </a:t>
            </a:r>
            <a:r>
              <a:rPr lang="en-US" sz="1400" dirty="0" smtClean="0">
                <a:latin typeface="Hyundai Sans Text" pitchFamily="34" charset="0"/>
              </a:rPr>
              <a:t>Retail price /</a:t>
            </a:r>
            <a:r>
              <a:rPr lang="ru-RU" sz="1400" dirty="0" smtClean="0">
                <a:latin typeface="Hyundai Sans Text" pitchFamily="34" charset="0"/>
              </a:rPr>
              <a:t> указываются цены реализации конечным клиентам </a:t>
            </a:r>
            <a:endParaRPr lang="ru-RU" sz="1400" dirty="0">
              <a:latin typeface="Hyundai Sans Text" pitchFamily="34" charset="0"/>
            </a:endParaRPr>
          </a:p>
        </p:txBody>
      </p:sp>
      <p:graphicFrame>
        <p:nvGraphicFramePr>
          <p:cNvPr id="10" name="Group 3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5446391"/>
              </p:ext>
            </p:extLst>
          </p:nvPr>
        </p:nvGraphicFramePr>
        <p:xfrm>
          <a:off x="254516" y="3532039"/>
          <a:ext cx="9360000" cy="2489249"/>
        </p:xfrm>
        <a:graphic>
          <a:graphicData uri="http://schemas.openxmlformats.org/drawingml/2006/table">
            <a:tbl>
              <a:tblPr/>
              <a:tblGrid>
                <a:gridCol w="2767368"/>
                <a:gridCol w="1648158"/>
                <a:gridCol w="1648158"/>
                <a:gridCol w="1648158"/>
                <a:gridCol w="1648158"/>
              </a:tblGrid>
              <a:tr h="405864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Labor Hour Sales/</a:t>
                      </a:r>
                      <a:r>
                        <a:rPr kumimoji="0" lang="ru-RU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Прогноз выработки нормо-часов  в сервисе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6B4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4058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Period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Период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2019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2020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2021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2022</a:t>
                      </a: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58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Total Labor Hours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Всего (Н/Ч)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689969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W/S Sales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Слесарный ремонт (Н/Ч)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405864"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Bodyshop</a:t>
                      </a: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 Sales</a:t>
                      </a: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/</a:t>
                      </a:r>
                    </a:p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r>
                        <a:rPr kumimoji="0" lang="ru-RU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yundai Sans Text" pitchFamily="34" charset="0"/>
                          <a:ea typeface="Modern H Medium" pitchFamily="34" charset="-128"/>
                        </a:rPr>
                        <a:t>Кузовной ремонт (Н/Ч)</a:t>
                      </a: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4DCD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</a:pPr>
                      <a:endParaRPr kumimoji="0" lang="ru-RU" sz="12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Hyundai Sans Text" pitchFamily="34" charset="0"/>
                        <a:ea typeface="Modern H Medium" pitchFamily="34" charset="-128"/>
                      </a:endParaRPr>
                    </a:p>
                  </a:txBody>
                  <a:tcPr marL="99060" marR="99060" anchor="ctr" horzOverflow="overflow">
                    <a:lnL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002058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826</TotalTime>
  <Words>1718</Words>
  <Application>Microsoft Office PowerPoint</Application>
  <PresentationFormat>Лист A4 (210x297 мм)</PresentationFormat>
  <Paragraphs>582</Paragraphs>
  <Slides>23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23</vt:i4>
      </vt:variant>
    </vt:vector>
  </HeadingPairs>
  <TitlesOfParts>
    <vt:vector size="30" baseType="lpstr">
      <vt:lpstr>Arial</vt:lpstr>
      <vt:lpstr>Hyundai Sans Head Medium</vt:lpstr>
      <vt:lpstr>Modern H Medium</vt:lpstr>
      <vt:lpstr>가는각진제목체</vt:lpstr>
      <vt:lpstr>Hyundai Sans Head</vt:lpstr>
      <vt:lpstr>Hyundai Sans Text</vt:lpstr>
      <vt:lpstr>Тема Office</vt:lpstr>
      <vt:lpstr>Презентация PowerPoint</vt:lpstr>
      <vt:lpstr>Company profile / Общая информация о компании</vt:lpstr>
      <vt:lpstr>Shareholders information / Информация об учредителях</vt:lpstr>
      <vt:lpstr>Organizational structure of Holding / Cтруктура холдинга</vt:lpstr>
      <vt:lpstr>Management/Управляющий персонал</vt:lpstr>
      <vt:lpstr>Organizational structure/Организационная структура компании</vt:lpstr>
      <vt:lpstr>Business profile / Данные по существующему бизнесу</vt:lpstr>
      <vt:lpstr>Business plan (New cars sales)/Бизнес план (продажи новых а/м)</vt:lpstr>
      <vt:lpstr>BP After Sales / Бизнес план (послепродажное обслуживание)</vt:lpstr>
      <vt:lpstr>Бизнес план / Business Plan</vt:lpstr>
      <vt:lpstr>Application details / Информация о предложении</vt:lpstr>
      <vt:lpstr>Russia Map / Карта России</vt:lpstr>
      <vt:lpstr>City Map/Карта города (также нанесите расположение других брендов)</vt:lpstr>
      <vt:lpstr>District Map / Карта района</vt:lpstr>
      <vt:lpstr>General Layout / Схема генерального плана</vt:lpstr>
      <vt:lpstr>Layout / Планировка</vt:lpstr>
      <vt:lpstr>3D view / 3D вид</vt:lpstr>
      <vt:lpstr>Current view (photo) / Существующий вид (фото)</vt:lpstr>
      <vt:lpstr>Current view (photo) / Существующий вид (фото)</vt:lpstr>
      <vt:lpstr>Current view (photo) / Существующий вид (фото)</vt:lpstr>
      <vt:lpstr>Current view (video) / Существующий вид (видео)</vt:lpstr>
      <vt:lpstr>Timeline / Сроки ввода объекта в эксплуатацию</vt:lpstr>
      <vt:lpstr>List of required documents / Список необходимых документов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Заголовок</dc:title>
  <dc:creator>Berdzenishvili Anton</dc:creator>
  <cp:lastModifiedBy>Berdzenishvili Anton</cp:lastModifiedBy>
  <cp:revision>49</cp:revision>
  <cp:lastPrinted>2017-01-13T11:12:43Z</cp:lastPrinted>
  <dcterms:created xsi:type="dcterms:W3CDTF">2016-10-13T07:06:49Z</dcterms:created>
  <dcterms:modified xsi:type="dcterms:W3CDTF">2019-02-20T08:20:06Z</dcterms:modified>
</cp:coreProperties>
</file>

<file path=docProps/thumbnail.jpeg>
</file>